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98"/>
  </p:notesMasterIdLst>
  <p:handoutMasterIdLst>
    <p:handoutMasterId r:id="rId99"/>
  </p:handoutMasterIdLst>
  <p:sldIdLst>
    <p:sldId id="273" r:id="rId2"/>
    <p:sldId id="485" r:id="rId3"/>
    <p:sldId id="610" r:id="rId4"/>
    <p:sldId id="611" r:id="rId5"/>
    <p:sldId id="612" r:id="rId6"/>
    <p:sldId id="613" r:id="rId7"/>
    <p:sldId id="614" r:id="rId8"/>
    <p:sldId id="681" r:id="rId9"/>
    <p:sldId id="616" r:id="rId10"/>
    <p:sldId id="617" r:id="rId11"/>
    <p:sldId id="618" r:id="rId12"/>
    <p:sldId id="619" r:id="rId13"/>
    <p:sldId id="620" r:id="rId14"/>
    <p:sldId id="621" r:id="rId15"/>
    <p:sldId id="622" r:id="rId16"/>
    <p:sldId id="675" r:id="rId17"/>
    <p:sldId id="676" r:id="rId18"/>
    <p:sldId id="623" r:id="rId19"/>
    <p:sldId id="624" r:id="rId20"/>
    <p:sldId id="625" r:id="rId21"/>
    <p:sldId id="626" r:id="rId22"/>
    <p:sldId id="627" r:id="rId23"/>
    <p:sldId id="628" r:id="rId24"/>
    <p:sldId id="629" r:id="rId25"/>
    <p:sldId id="630" r:id="rId26"/>
    <p:sldId id="631" r:id="rId27"/>
    <p:sldId id="632" r:id="rId28"/>
    <p:sldId id="633" r:id="rId29"/>
    <p:sldId id="634" r:id="rId30"/>
    <p:sldId id="635" r:id="rId31"/>
    <p:sldId id="636" r:id="rId32"/>
    <p:sldId id="637" r:id="rId33"/>
    <p:sldId id="638" r:id="rId34"/>
    <p:sldId id="645" r:id="rId35"/>
    <p:sldId id="646" r:id="rId36"/>
    <p:sldId id="647" r:id="rId37"/>
    <p:sldId id="648" r:id="rId38"/>
    <p:sldId id="649" r:id="rId39"/>
    <p:sldId id="650" r:id="rId40"/>
    <p:sldId id="652" r:id="rId41"/>
    <p:sldId id="651" r:id="rId42"/>
    <p:sldId id="654" r:id="rId43"/>
    <p:sldId id="655" r:id="rId44"/>
    <p:sldId id="656" r:id="rId45"/>
    <p:sldId id="657" r:id="rId46"/>
    <p:sldId id="658" r:id="rId47"/>
    <p:sldId id="659" r:id="rId48"/>
    <p:sldId id="660" r:id="rId49"/>
    <p:sldId id="661" r:id="rId50"/>
    <p:sldId id="679" r:id="rId51"/>
    <p:sldId id="663" r:id="rId52"/>
    <p:sldId id="664" r:id="rId53"/>
    <p:sldId id="665" r:id="rId54"/>
    <p:sldId id="666" r:id="rId55"/>
    <p:sldId id="686" r:id="rId56"/>
    <p:sldId id="687" r:id="rId57"/>
    <p:sldId id="667" r:id="rId58"/>
    <p:sldId id="668" r:id="rId59"/>
    <p:sldId id="669" r:id="rId60"/>
    <p:sldId id="670" r:id="rId61"/>
    <p:sldId id="671" r:id="rId62"/>
    <p:sldId id="672" r:id="rId63"/>
    <p:sldId id="673" r:id="rId64"/>
    <p:sldId id="567" r:id="rId65"/>
    <p:sldId id="568" r:id="rId66"/>
    <p:sldId id="569" r:id="rId67"/>
    <p:sldId id="570" r:id="rId68"/>
    <p:sldId id="571" r:id="rId69"/>
    <p:sldId id="572" r:id="rId70"/>
    <p:sldId id="573" r:id="rId71"/>
    <p:sldId id="574" r:id="rId72"/>
    <p:sldId id="575" r:id="rId73"/>
    <p:sldId id="576" r:id="rId74"/>
    <p:sldId id="577" r:id="rId75"/>
    <p:sldId id="609" r:id="rId76"/>
    <p:sldId id="578" r:id="rId77"/>
    <p:sldId id="579" r:id="rId78"/>
    <p:sldId id="580" r:id="rId79"/>
    <p:sldId id="581" r:id="rId80"/>
    <p:sldId id="582" r:id="rId81"/>
    <p:sldId id="583" r:id="rId82"/>
    <p:sldId id="584" r:id="rId83"/>
    <p:sldId id="585" r:id="rId84"/>
    <p:sldId id="586" r:id="rId85"/>
    <p:sldId id="587" r:id="rId86"/>
    <p:sldId id="682" r:id="rId87"/>
    <p:sldId id="588" r:id="rId88"/>
    <p:sldId id="683" r:id="rId89"/>
    <p:sldId id="589" r:id="rId90"/>
    <p:sldId id="590" r:id="rId91"/>
    <p:sldId id="591" r:id="rId92"/>
    <p:sldId id="592" r:id="rId93"/>
    <p:sldId id="684" r:id="rId94"/>
    <p:sldId id="685" r:id="rId95"/>
    <p:sldId id="594" r:id="rId96"/>
    <p:sldId id="479" r:id="rId97"/>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99"/>
    <a:srgbClr val="99CC00"/>
    <a:srgbClr val="66FF33"/>
    <a:srgbClr val="FF9900"/>
    <a:srgbClr val="0099B0"/>
    <a:srgbClr val="90061A"/>
    <a:srgbClr val="CCFF66"/>
    <a:srgbClr val="FF4B21"/>
    <a:srgbClr val="90061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006" autoAdjust="0"/>
  </p:normalViewPr>
  <p:slideViewPr>
    <p:cSldViewPr showGuides="1">
      <p:cViewPr varScale="1">
        <p:scale>
          <a:sx n="52" d="100"/>
          <a:sy n="52" d="100"/>
        </p:scale>
        <p:origin x="1278" y="72"/>
      </p:cViewPr>
      <p:guideLst>
        <p:guide orient="horz" pos="2160"/>
        <p:guide pos="2880"/>
      </p:guideLst>
    </p:cSldViewPr>
  </p:slideViewPr>
  <p:outlineViewPr>
    <p:cViewPr>
      <p:scale>
        <a:sx n="33" d="100"/>
        <a:sy n="33" d="100"/>
      </p:scale>
      <p:origin x="0" y="3024"/>
    </p:cViewPr>
  </p:outlineViewPr>
  <p:notesTextViewPr>
    <p:cViewPr>
      <p:scale>
        <a:sx n="3" d="2"/>
        <a:sy n="3" d="2"/>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latin typeface="Arial" panose="020B0604020202020204" pitchFamily="34" charset="0"/>
                <a:cs typeface="Arial" panose="020B0604020202020204" pitchFamily="34" charset="0"/>
              </a:rPr>
              <a:t>Jones 2004</a:t>
            </a:r>
          </a:p>
        </c:rich>
      </c:tx>
      <c:layout>
        <c:manualLayout>
          <c:xMode val="edge"/>
          <c:yMode val="edge"/>
          <c:x val="0.39113188976377955"/>
          <c:y val="8.333333333333332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856-41F7-9BB4-E21BB0F920E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856-41F7-9BB4-E21BB0F920E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856-41F7-9BB4-E21BB0F920EE}"/>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Sheet1!$A$8:$A$10</c:f>
              <c:strCache>
                <c:ptCount val="3"/>
                <c:pt idx="0">
                  <c:v>On time, on budget</c:v>
                </c:pt>
                <c:pt idx="1">
                  <c:v>35% Late, over budget</c:v>
                </c:pt>
                <c:pt idx="2">
                  <c:v>Terminated or abandoned</c:v>
                </c:pt>
              </c:strCache>
            </c:strRef>
          </c:cat>
          <c:val>
            <c:numRef>
              <c:f>Sheet1!$B$8:$B$10</c:f>
              <c:numCache>
                <c:formatCode>General</c:formatCode>
                <c:ptCount val="3"/>
                <c:pt idx="0">
                  <c:v>10</c:v>
                </c:pt>
                <c:pt idx="1">
                  <c:v>20</c:v>
                </c:pt>
                <c:pt idx="2">
                  <c:v>70</c:v>
                </c:pt>
              </c:numCache>
            </c:numRef>
          </c:val>
          <c:extLst>
            <c:ext xmlns:c16="http://schemas.microsoft.com/office/drawing/2014/chart" uri="{C3380CC4-5D6E-409C-BE32-E72D297353CC}">
              <c16:uniqueId val="{00000006-4856-41F7-9BB4-E21BB0F920EE}"/>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434796587926509"/>
          <c:y val="0.19791557305336832"/>
          <c:w val="0.31859623797025372"/>
          <c:h val="0.4826399825021873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atin typeface="Arial" panose="020B0604020202020204" pitchFamily="34" charset="0"/>
                <a:cs typeface="Arial" panose="020B0604020202020204" pitchFamily="34" charset="0"/>
              </a:rPr>
              <a:t>Johnson</a:t>
            </a:r>
            <a:r>
              <a:rPr lang="en-US" baseline="0">
                <a:latin typeface="Arial" panose="020B0604020202020204" pitchFamily="34" charset="0"/>
                <a:cs typeface="Arial" panose="020B0604020202020204" pitchFamily="34" charset="0"/>
              </a:rPr>
              <a:t> 1995</a:t>
            </a:r>
            <a:endParaRPr lang="en-US">
              <a:latin typeface="Arial" panose="020B0604020202020204" pitchFamily="34" charset="0"/>
              <a:cs typeface="Arial" panose="020B0604020202020204" pitchFamily="34" charset="0"/>
            </a:endParaRPr>
          </a:p>
        </c:rich>
      </c:tx>
      <c:layout>
        <c:manualLayout>
          <c:xMode val="edge"/>
          <c:yMode val="edge"/>
          <c:x val="0.36398099338343221"/>
          <c:y val="0.10185185185185185"/>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511-41A6-9981-02B9BA47FB6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511-41A6-9981-02B9BA47FB6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511-41A6-9981-02B9BA47FB6C}"/>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Sheet1!$A$1:$A$3</c:f>
              <c:strCache>
                <c:ptCount val="3"/>
                <c:pt idx="0">
                  <c:v>On time, on budget</c:v>
                </c:pt>
                <c:pt idx="1">
                  <c:v>Late, over budget, missing function</c:v>
                </c:pt>
                <c:pt idx="2">
                  <c:v>Terminated or abandoned</c:v>
                </c:pt>
              </c:strCache>
            </c:strRef>
          </c:cat>
          <c:val>
            <c:numRef>
              <c:f>Sheet1!$B$1:$B$3</c:f>
              <c:numCache>
                <c:formatCode>General</c:formatCode>
                <c:ptCount val="3"/>
                <c:pt idx="0">
                  <c:v>16</c:v>
                </c:pt>
                <c:pt idx="1">
                  <c:v>53</c:v>
                </c:pt>
                <c:pt idx="2">
                  <c:v>31</c:v>
                </c:pt>
              </c:numCache>
            </c:numRef>
          </c:val>
          <c:extLst>
            <c:ext xmlns:c16="http://schemas.microsoft.com/office/drawing/2014/chart" uri="{C3380CC4-5D6E-409C-BE32-E72D297353CC}">
              <c16:uniqueId val="{00000006-2511-41A6-9981-02B9BA47FB6C}"/>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64265632103143877"/>
          <c:y val="0.22569335083114614"/>
          <c:w val="0.32869399958324425"/>
          <c:h val="0.399306649168854"/>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atin typeface="Arial" panose="020B0604020202020204" pitchFamily="34" charset="0"/>
                <a:cs typeface="Arial" panose="020B0604020202020204" pitchFamily="34" charset="0"/>
              </a:rPr>
              <a:t>Taylor 2000</a:t>
            </a:r>
          </a:p>
        </c:rich>
      </c:tx>
      <c:layout>
        <c:manualLayout>
          <c:xMode val="edge"/>
          <c:yMode val="edge"/>
          <c:x val="0.37027178542312744"/>
          <c:y val="0.1111111111111111"/>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28C-48F0-8CAD-6093243B844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28C-48F0-8CAD-6093243B844F}"/>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Sheet1!$A$5:$A$6</c:f>
              <c:strCache>
                <c:ptCount val="2"/>
                <c:pt idx="0">
                  <c:v>On time, on budget</c:v>
                </c:pt>
                <c:pt idx="1">
                  <c:v>Late, over budget, or terminated</c:v>
                </c:pt>
              </c:strCache>
            </c:strRef>
          </c:cat>
          <c:val>
            <c:numRef>
              <c:f>Sheet1!$B$5:$B$6</c:f>
              <c:numCache>
                <c:formatCode>General</c:formatCode>
                <c:ptCount val="2"/>
                <c:pt idx="0">
                  <c:v>13</c:v>
                </c:pt>
                <c:pt idx="1">
                  <c:v>87</c:v>
                </c:pt>
              </c:numCache>
            </c:numRef>
          </c:val>
          <c:extLst>
            <c:ext xmlns:c16="http://schemas.microsoft.com/office/drawing/2014/chart" uri="{C3380CC4-5D6E-409C-BE32-E72D297353CC}">
              <c16:uniqueId val="{00000004-728C-48F0-8CAD-6093243B844F}"/>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818794153566754"/>
          <c:y val="0.25520778652668419"/>
          <c:w val="0.31812062543886344"/>
          <c:h val="0.3975699912510936"/>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atin typeface="Arial" panose="020B0604020202020204" pitchFamily="34" charset="0"/>
                <a:cs typeface="Arial" panose="020B0604020202020204" pitchFamily="34" charset="0"/>
              </a:rPr>
              <a:t>Johnson 2013</a:t>
            </a:r>
          </a:p>
        </c:rich>
      </c:tx>
      <c:layout>
        <c:manualLayout>
          <c:xMode val="edge"/>
          <c:yMode val="edge"/>
          <c:x val="0.36950678040244966"/>
          <c:y val="6.944444444444444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C50-4DCE-B4A1-22E64D5FE0D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C50-4DCE-B4A1-22E64D5FE0D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C50-4DCE-B4A1-22E64D5FE0DA}"/>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Sheet1!$A$12:$A$14</c:f>
              <c:strCache>
                <c:ptCount val="3"/>
                <c:pt idx="0">
                  <c:v>On time, on budget</c:v>
                </c:pt>
                <c:pt idx="1">
                  <c:v>Late, over budget, missing function</c:v>
                </c:pt>
                <c:pt idx="2">
                  <c:v>Terminated or abandoned</c:v>
                </c:pt>
              </c:strCache>
            </c:strRef>
          </c:cat>
          <c:val>
            <c:numRef>
              <c:f>Sheet1!$B$12:$B$14</c:f>
              <c:numCache>
                <c:formatCode>General</c:formatCode>
                <c:ptCount val="3"/>
                <c:pt idx="0">
                  <c:v>10</c:v>
                </c:pt>
                <c:pt idx="1">
                  <c:v>52</c:v>
                </c:pt>
                <c:pt idx="2">
                  <c:v>38</c:v>
                </c:pt>
              </c:numCache>
            </c:numRef>
          </c:val>
          <c:extLst>
            <c:ext xmlns:c16="http://schemas.microsoft.com/office/drawing/2014/chart" uri="{C3380CC4-5D6E-409C-BE32-E72D297353CC}">
              <c16:uniqueId val="{00000006-FC50-4DCE-B4A1-22E64D5FE0DA}"/>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62749256342957127"/>
          <c:y val="0.19755686789151355"/>
          <c:w val="0.31445909886264217"/>
          <c:h val="0.45985053951589383"/>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pitchFamily="1" charset="0"/>
                <a:ea typeface="ＭＳ Ｐゴシック" pitchFamily="1" charset="-128"/>
                <a:cs typeface="ＭＳ Ｐゴシック" pitchFamily="1"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0B425C8E-A84B-4EE3-A881-3AB2A83D223F}" type="datetime1">
              <a:rPr lang="en-US" altLang="en-US"/>
              <a:pPr/>
              <a:t>8/30/2018</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pitchFamily="1" charset="0"/>
                <a:ea typeface="ＭＳ Ｐゴシック" pitchFamily="1" charset="-128"/>
                <a:cs typeface="ＭＳ Ｐゴシック" pitchFamily="1"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DFB8F1DA-2C2F-4BF7-B8F9-F2E341BCAB83}" type="slidenum">
              <a:rPr lang="en-US" altLang="en-US"/>
              <a:pPr/>
              <a:t>‹#›</a:t>
            </a:fld>
            <a:endParaRPr lang="en-US" altLang="en-US"/>
          </a:p>
        </p:txBody>
      </p:sp>
    </p:spTree>
    <p:extLst>
      <p:ext uri="{BB962C8B-B14F-4D97-AF65-F5344CB8AC3E}">
        <p14:creationId xmlns:p14="http://schemas.microsoft.com/office/powerpoint/2010/main" val="8845032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 charset="0"/>
                <a:ea typeface="ＭＳ Ｐゴシック" pitchFamily="1" charset="-128"/>
                <a:cs typeface="ＭＳ Ｐゴシック" pitchFamily="1" charset="-128"/>
              </a:defRPr>
            </a:lvl1pPr>
          </a:lstStyle>
          <a:p>
            <a:pPr>
              <a:defRPr/>
            </a:pPr>
            <a:endParaRPr lang="en-US"/>
          </a:p>
        </p:txBody>
      </p:sp>
      <p:sp>
        <p:nvSpPr>
          <p:cNvPr id="2355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 charset="0"/>
                <a:ea typeface="ＭＳ Ｐゴシック" pitchFamily="1" charset="-128"/>
                <a:cs typeface="ＭＳ Ｐゴシック" pitchFamily="1" charset="-128"/>
              </a:defRPr>
            </a:lvl1pPr>
          </a:lstStyle>
          <a:p>
            <a:pPr>
              <a:defRPr/>
            </a:pPr>
            <a:endParaRPr lang="en-US"/>
          </a:p>
        </p:txBody>
      </p:sp>
      <p:sp>
        <p:nvSpPr>
          <p:cNvPr id="92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355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 charset="0"/>
                <a:ea typeface="ＭＳ Ｐゴシック" pitchFamily="1" charset="-128"/>
                <a:cs typeface="ＭＳ Ｐゴシック" pitchFamily="1" charset="-128"/>
              </a:defRPr>
            </a:lvl1pPr>
          </a:lstStyle>
          <a:p>
            <a:pPr>
              <a:defRPr/>
            </a:pPr>
            <a:endParaRPr lang="en-US"/>
          </a:p>
        </p:txBody>
      </p:sp>
      <p:sp>
        <p:nvSpPr>
          <p:cNvPr id="2355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43B4A19-410B-429A-80DA-28AE8CD4D5FC}" type="slidenum">
              <a:rPr lang="en-US" altLang="en-US"/>
              <a:pPr/>
              <a:t>‹#›</a:t>
            </a:fld>
            <a:endParaRPr lang="en-US" altLang="en-US"/>
          </a:p>
        </p:txBody>
      </p:sp>
    </p:spTree>
    <p:extLst>
      <p:ext uri="{BB962C8B-B14F-4D97-AF65-F5344CB8AC3E}">
        <p14:creationId xmlns:p14="http://schemas.microsoft.com/office/powerpoint/2010/main" val="91611219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en.wikipedia.org/wiki/Ninety-Five_Theses"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en.wikipedia.org/wiki/Protestant_Reforma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4778684-7C95-4009-9460-A7EF09FC114C}" type="slidenum">
              <a:rPr lang="en-US" altLang="en-US" sz="1200"/>
              <a:pPr eaLnBrk="1" hangingPunct="1"/>
              <a:t>1</a:t>
            </a:fld>
            <a:endParaRPr lang="en-US" altLang="en-US" sz="1200"/>
          </a:p>
        </p:txBody>
      </p:sp>
      <p:sp>
        <p:nvSpPr>
          <p:cNvPr id="11266" name="Rectangle 2"/>
          <p:cNvSpPr>
            <a:spLocks noGrp="1" noRot="1" noChangeAspect="1" noChangeArrowheads="1"/>
          </p:cNvSpPr>
          <p:nvPr>
            <p:ph type="sldImg"/>
          </p:nvPr>
        </p:nvSpPr>
        <p:spPr>
          <a:solidFill>
            <a:srgbClr val="FFFFFF"/>
          </a:solidFill>
          <a:ln/>
        </p:spPr>
      </p:sp>
      <p:sp>
        <p:nvSpPr>
          <p:cNvPr id="1126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3092087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CB60CB99-31DD-4E23-8B92-132113DFB7FA}" type="slidenum">
              <a:rPr lang="en-US" altLang="en-US" sz="1200"/>
              <a:pPr eaLnBrk="1" hangingPunct="1"/>
              <a:t>21</a:t>
            </a:fld>
            <a:endParaRPr lang="en-US" altLang="en-US" sz="1200"/>
          </a:p>
        </p:txBody>
      </p:sp>
      <p:sp>
        <p:nvSpPr>
          <p:cNvPr id="37890" name="Rectangle 2"/>
          <p:cNvSpPr>
            <a:spLocks noGrp="1" noRot="1" noChangeAspect="1" noChangeArrowheads="1"/>
          </p:cNvSpPr>
          <p:nvPr>
            <p:ph type="sldImg"/>
          </p:nvPr>
        </p:nvSpPr>
        <p:spPr>
          <a:solidFill>
            <a:srgbClr val="FFFFFF"/>
          </a:solidFill>
          <a:ln/>
        </p:spPr>
      </p:sp>
      <p:sp>
        <p:nvSpPr>
          <p:cNvPr id="3789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283847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Figure 1.4: The first study of software projects found that 53% of projects exceeding their budgets by a factor of 2.9 and overshot their schedule by a factor of 3.2 and another 31% of software projects were cancelled before completion (Johnson 1995). The an estimated annual cost in the United States for such software projects was $100B. The second survey of 250 large projects, each with the equivalent of more than a million lines of C code, found similarly disappointing results (Jones 2004). The final survey of members of the British Computer Society found that only 130 of 1027 projects met their schedule and budget. Half of all projects were maintenance or data conversion projects and half new development project, but the successful projects divided into 127 of the former and just 3 of the latter (Taylor 2000). Last project Johnson</a:t>
            </a:r>
            <a:r>
              <a:rPr lang="en-US" altLang="en-US" baseline="0" dirty="0" smtClean="0">
                <a:latin typeface="Arial" panose="020B0604020202020204" pitchFamily="34" charset="0"/>
              </a:rPr>
              <a:t> 2013 looked only at $10M+ projects.</a:t>
            </a:r>
            <a:endParaRPr lang="en-US" altLang="en-US" dirty="0" smtClean="0">
              <a:latin typeface="Arial" panose="020B0604020202020204" pitchFamily="34" charset="0"/>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339E476-3796-4B58-B382-DE9F2648F8B4}" type="slidenum">
              <a:rPr lang="en-US" altLang="en-US" sz="1200"/>
              <a:pPr eaLnBrk="1" hangingPunct="1"/>
              <a:t>23</a:t>
            </a:fld>
            <a:endParaRPr lang="en-US" altLang="en-US" sz="1200"/>
          </a:p>
        </p:txBody>
      </p:sp>
    </p:spTree>
    <p:extLst>
      <p:ext uri="{BB962C8B-B14F-4D97-AF65-F5344CB8AC3E}">
        <p14:creationId xmlns:p14="http://schemas.microsoft.com/office/powerpoint/2010/main" val="2346029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a:ln/>
        </p:spPr>
      </p:sp>
      <p:sp>
        <p:nvSpPr>
          <p:cNvPr id="440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Just over 10 years – lots</a:t>
            </a:r>
          </a:p>
          <a:p>
            <a:endParaRPr lang="en-US" altLang="en-US" dirty="0" smtClean="0">
              <a:latin typeface="Arial" panose="020B0604020202020204" pitchFamily="34" charset="0"/>
            </a:endParaRPr>
          </a:p>
          <a:p>
            <a:r>
              <a:rPr lang="en-US" altLang="en-US" dirty="0" smtClean="0">
                <a:latin typeface="Arial" panose="020B0604020202020204" pitchFamily="34" charset="0"/>
              </a:rPr>
              <a:t>4 theses</a:t>
            </a:r>
          </a:p>
          <a:p>
            <a:endParaRPr lang="en-US" altLang="en-US" dirty="0" smtClean="0">
              <a:latin typeface="Arial" panose="020B0604020202020204" pitchFamily="34" charset="0"/>
            </a:endParaRPr>
          </a:p>
          <a:p>
            <a:r>
              <a:rPr lang="en-US" altLang="en-US" dirty="0" smtClean="0">
                <a:latin typeface="Arial" panose="020B0604020202020204" pitchFamily="34" charset="0"/>
              </a:rPr>
              <a:t>Like Martin Luther nailed his </a:t>
            </a:r>
            <a:r>
              <a:rPr lang="en-US" altLang="en-US" dirty="0" smtClean="0">
                <a:latin typeface="Arial" panose="020B0604020202020204" pitchFamily="34" charset="0"/>
                <a:hlinkClick r:id="rId3" tooltip="Ninety-Five Theses"/>
              </a:rPr>
              <a:t>Ninety-Five Theses</a:t>
            </a:r>
            <a:r>
              <a:rPr lang="en-US" altLang="en-US" dirty="0" smtClean="0">
                <a:latin typeface="Arial" panose="020B0604020202020204" pitchFamily="34" charset="0"/>
              </a:rPr>
              <a:t> on 31 October 1517 to the door of the Catholic Church, sparking the </a:t>
            </a:r>
            <a:r>
              <a:rPr lang="en-US" altLang="en-US" dirty="0" smtClean="0">
                <a:latin typeface="Arial" panose="020B0604020202020204" pitchFamily="34" charset="0"/>
                <a:hlinkClick r:id="rId4" tooltip="Protestant Reformation"/>
              </a:rPr>
              <a:t>Reformation</a:t>
            </a:r>
            <a:r>
              <a:rPr lang="en-US" altLang="en-US" dirty="0" smtClean="0">
                <a:latin typeface="Arial" panose="020B0604020202020204" pitchFamily="34" charset="0"/>
              </a:rPr>
              <a:t> movement in Christianity</a:t>
            </a:r>
          </a:p>
          <a:p>
            <a:endParaRPr lang="en-US" altLang="en-US" dirty="0" smtClean="0">
              <a:latin typeface="Arial" panose="020B0604020202020204" pitchFamily="34" charset="0"/>
            </a:endParaRPr>
          </a:p>
          <a:p>
            <a:r>
              <a:rPr lang="en-US" altLang="en-US" dirty="0" smtClean="0">
                <a:latin typeface="Arial" panose="020B0604020202020204" pitchFamily="34" charset="0"/>
              </a:rPr>
              <a:t>Change is not a problem to be solved, but a fact to be coped with</a:t>
            </a:r>
          </a:p>
          <a:p>
            <a:endParaRPr lang="en-US" altLang="en-US" dirty="0" smtClean="0">
              <a:latin typeface="Arial" panose="020B0604020202020204" pitchFamily="34" charset="0"/>
            </a:endParaRPr>
          </a:p>
          <a:p>
            <a:endParaRPr lang="en-US" altLang="en-US" dirty="0" smtClean="0">
              <a:latin typeface="Arial" panose="020B0604020202020204" pitchFamily="34" charset="0"/>
            </a:endParaRPr>
          </a:p>
        </p:txBody>
      </p:sp>
      <p:sp>
        <p:nvSpPr>
          <p:cNvPr id="4403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FBD2DE6F-3147-4165-849C-C73D182B96D9}" type="slidenum">
              <a:rPr lang="en-US" altLang="en-US" sz="1200"/>
              <a:pPr eaLnBrk="1" hangingPunct="1"/>
              <a:t>25</a:t>
            </a:fld>
            <a:endParaRPr lang="en-US" altLang="en-US" sz="1200"/>
          </a:p>
        </p:txBody>
      </p:sp>
    </p:spTree>
    <p:extLst>
      <p:ext uri="{BB962C8B-B14F-4D97-AF65-F5344CB8AC3E}">
        <p14:creationId xmlns:p14="http://schemas.microsoft.com/office/powerpoint/2010/main" val="319415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Working but incomplete</a:t>
            </a:r>
          </a:p>
          <a:p>
            <a:endParaRPr lang="en-US" altLang="en-US" dirty="0" smtClean="0">
              <a:latin typeface="Arial" panose="020B0604020202020204" pitchFamily="34" charset="0"/>
            </a:endParaRPr>
          </a:p>
          <a:p>
            <a:r>
              <a:rPr lang="en-US" altLang="en-US" dirty="0" smtClean="0">
                <a:latin typeface="Arial" panose="020B0604020202020204" pitchFamily="34" charset="0"/>
              </a:rPr>
              <a:t>More iterations, the more you</a:t>
            </a:r>
            <a:r>
              <a:rPr lang="ja-JP" altLang="en-US" dirty="0" smtClean="0">
                <a:latin typeface="Arial" panose="020B0604020202020204" pitchFamily="34" charset="0"/>
              </a:rPr>
              <a:t>’</a:t>
            </a:r>
            <a:r>
              <a:rPr lang="en-US" altLang="ja-JP" dirty="0" err="1" smtClean="0">
                <a:latin typeface="Arial" panose="020B0604020202020204" pitchFamily="34" charset="0"/>
              </a:rPr>
              <a:t>ll</a:t>
            </a:r>
            <a:r>
              <a:rPr lang="en-US" altLang="ja-JP" dirty="0" smtClean="0">
                <a:latin typeface="Arial" panose="020B0604020202020204" pitchFamily="34" charset="0"/>
              </a:rPr>
              <a:t> learn</a:t>
            </a:r>
          </a:p>
          <a:p>
            <a:endParaRPr lang="en-US" altLang="en-US" dirty="0" smtClean="0">
              <a:latin typeface="Arial" panose="020B0604020202020204" pitchFamily="34" charset="0"/>
            </a:endParaRPr>
          </a:p>
          <a:p>
            <a:r>
              <a:rPr lang="en-US" altLang="en-US" dirty="0" smtClean="0">
                <a:latin typeface="Arial" panose="020B0604020202020204" pitchFamily="34" charset="0"/>
              </a:rPr>
              <a:t>Write Tests before writing code</a:t>
            </a:r>
          </a:p>
          <a:p>
            <a:endParaRPr lang="en-US" altLang="en-US" dirty="0" smtClean="0">
              <a:latin typeface="Arial" panose="020B0604020202020204" pitchFamily="34" charset="0"/>
            </a:endParaRPr>
          </a:p>
          <a:p>
            <a:r>
              <a:rPr lang="en-US" altLang="en-US" dirty="0" smtClean="0">
                <a:latin typeface="Arial" panose="020B0604020202020204" pitchFamily="34" charset="0"/>
              </a:rPr>
              <a:t>Customer helps write SW requirements</a:t>
            </a: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5A0BD8A-E5CB-4ADD-9CF9-38A613E12BDD}" type="slidenum">
              <a:rPr lang="en-US" altLang="en-US" sz="1200"/>
              <a:pPr eaLnBrk="1" hangingPunct="1"/>
              <a:t>27</a:t>
            </a:fld>
            <a:endParaRPr lang="en-US" altLang="en-US" sz="1200"/>
          </a:p>
        </p:txBody>
      </p:sp>
    </p:spTree>
    <p:extLst>
      <p:ext uri="{BB962C8B-B14F-4D97-AF65-F5344CB8AC3E}">
        <p14:creationId xmlns:p14="http://schemas.microsoft.com/office/powerpoint/2010/main" val="1181809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a:ln/>
        </p:spPr>
      </p:sp>
      <p:sp>
        <p:nvSpPr>
          <p:cNvPr id="491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2 phases of Tests first</a:t>
            </a:r>
          </a:p>
        </p:txBody>
      </p:sp>
      <p:sp>
        <p:nvSpPr>
          <p:cNvPr id="491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ED1E279-FF8E-4C4D-BEFF-8E6703F5C076}" type="slidenum">
              <a:rPr lang="en-US" altLang="en-US" sz="1200"/>
              <a:pPr eaLnBrk="1" hangingPunct="1"/>
              <a:t>28</a:t>
            </a:fld>
            <a:endParaRPr lang="en-US" altLang="en-US" sz="1200"/>
          </a:p>
        </p:txBody>
      </p:sp>
    </p:spTree>
    <p:extLst>
      <p:ext uri="{BB962C8B-B14F-4D97-AF65-F5344CB8AC3E}">
        <p14:creationId xmlns:p14="http://schemas.microsoft.com/office/powerpoint/2010/main" val="2703206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a:ln/>
        </p:spPr>
      </p:sp>
      <p:sp>
        <p:nvSpPr>
          <p:cNvPr id="5427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en-US" altLang="en-US" baseline="0" dirty="0" smtClean="0">
                <a:latin typeface="Arial" panose="020B0604020202020204" pitchFamily="34" charset="0"/>
              </a:rPr>
              <a:t>Sort of False. </a:t>
            </a:r>
            <a:r>
              <a:rPr lang="en-US" altLang="en-US" dirty="0" smtClean="0">
                <a:latin typeface="Arial" panose="020B0604020202020204" pitchFamily="34" charset="0"/>
              </a:rPr>
              <a:t>While Agile does not develop extensive requirements documents as does Waterfall/Spiral/RUP, the interactions with customers lead to the creation of requirements as user stories, as we shall see in Chapter 7.</a:t>
            </a:r>
          </a:p>
          <a:p>
            <a:pPr marL="228600" indent="-228600">
              <a:buAutoNum type="arabicPeriod"/>
            </a:pPr>
            <a:r>
              <a:rPr lang="en-US" altLang="en-US" dirty="0" smtClean="0">
                <a:latin typeface="Arial" panose="020B0604020202020204" pitchFamily="34" charset="0"/>
              </a:rPr>
              <a:t>True. Agile measures velocity rather than progress against a plan.</a:t>
            </a:r>
          </a:p>
          <a:p>
            <a:pPr marL="228600" indent="-228600">
              <a:buAutoNum type="arabicPeriod"/>
            </a:pPr>
            <a:r>
              <a:rPr lang="en-US" altLang="en-US" dirty="0" smtClean="0">
                <a:latin typeface="Arial" panose="020B0604020202020204" pitchFamily="34" charset="0"/>
              </a:rPr>
              <a:t>False. You can use both lifecycles </a:t>
            </a:r>
            <a:r>
              <a:rPr lang="en-US" altLang="en-US" baseline="0" dirty="0" smtClean="0">
                <a:latin typeface="Arial" panose="020B0604020202020204" pitchFamily="34" charset="0"/>
              </a:rPr>
              <a:t>to build a SaaS app.</a:t>
            </a:r>
          </a:p>
          <a:p>
            <a:pPr marL="228600" indent="-228600">
              <a:buAutoNum type="arabicPeriod"/>
            </a:pPr>
            <a:r>
              <a:rPr lang="en-US" altLang="en-US" baseline="0" dirty="0" smtClean="0">
                <a:latin typeface="Arial" panose="020B0604020202020204" pitchFamily="34" charset="0"/>
              </a:rPr>
              <a:t>Sort of False. True for Waterfall, but Spiral and RUP have prototypes and iterate with the customer.</a:t>
            </a:r>
          </a:p>
          <a:p>
            <a:endParaRPr lang="en-US" altLang="en-US" dirty="0" smtClean="0">
              <a:solidFill>
                <a:srgbClr val="FF0000"/>
              </a:solidFill>
              <a:latin typeface="Symbol" panose="05050102010706020507" pitchFamily="18" charset="2"/>
            </a:endParaRPr>
          </a:p>
        </p:txBody>
      </p:sp>
      <p:sp>
        <p:nvSpPr>
          <p:cNvPr id="5427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9A279F8-6114-45C1-B8CC-4B932464A29F}" type="slidenum">
              <a:rPr lang="en-US" altLang="en-US" sz="1200">
                <a:solidFill>
                  <a:srgbClr val="000000"/>
                </a:solidFill>
              </a:rPr>
              <a:pPr eaLnBrk="1" hangingPunct="1"/>
              <a:t>32</a:t>
            </a:fld>
            <a:endParaRPr lang="en-US" altLang="en-US" sz="1200">
              <a:solidFill>
                <a:srgbClr val="000000"/>
              </a:solidFill>
            </a:endParaRPr>
          </a:p>
        </p:txBody>
      </p:sp>
    </p:spTree>
    <p:extLst>
      <p:ext uri="{BB962C8B-B14F-4D97-AF65-F5344CB8AC3E}">
        <p14:creationId xmlns:p14="http://schemas.microsoft.com/office/powerpoint/2010/main" val="847428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C78E70A0-AEAB-4A95-88AA-E01654335AB7}" type="slidenum">
              <a:rPr lang="en-US" altLang="en-US" sz="1200"/>
              <a:pPr eaLnBrk="1" hangingPunct="1"/>
              <a:t>34</a:t>
            </a:fld>
            <a:endParaRPr lang="en-US" altLang="en-US" sz="1200"/>
          </a:p>
        </p:txBody>
      </p:sp>
      <p:sp>
        <p:nvSpPr>
          <p:cNvPr id="59394" name="Rectangle 2"/>
          <p:cNvSpPr>
            <a:spLocks noGrp="1" noRot="1" noChangeAspect="1" noChangeArrowheads="1"/>
          </p:cNvSpPr>
          <p:nvPr>
            <p:ph type="sldImg"/>
          </p:nvPr>
        </p:nvSpPr>
        <p:spPr>
          <a:solidFill>
            <a:srgbClr val="FFFFFF"/>
          </a:solidFill>
          <a:ln/>
        </p:spPr>
      </p:sp>
      <p:sp>
        <p:nvSpPr>
          <p:cNvPr id="59395"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109727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a:ln/>
        </p:spPr>
      </p:sp>
      <p:sp>
        <p:nvSpPr>
          <p:cNvPr id="6144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Fallacy – sounds true, but false</a:t>
            </a:r>
          </a:p>
          <a:p>
            <a:endParaRPr lang="en-US" altLang="en-US" dirty="0" smtClean="0">
              <a:latin typeface="Arial" panose="020B0604020202020204" pitchFamily="34" charset="0"/>
            </a:endParaRPr>
          </a:p>
          <a:p>
            <a:r>
              <a:rPr lang="en-US" altLang="en-US" dirty="0" smtClean="0">
                <a:latin typeface="Arial" panose="020B0604020202020204" pitchFamily="34" charset="0"/>
              </a:rPr>
              <a:t>Pitfall – know it might happen, but it happens anyways</a:t>
            </a:r>
          </a:p>
          <a:p>
            <a:endParaRPr lang="en-US" altLang="en-US" dirty="0" smtClean="0">
              <a:latin typeface="Arial" panose="020B0604020202020204" pitchFamily="34" charset="0"/>
            </a:endParaRPr>
          </a:p>
          <a:p>
            <a:r>
              <a:rPr lang="en-US" altLang="en-US" dirty="0" smtClean="0">
                <a:latin typeface="Arial" panose="020B0604020202020204" pitchFamily="34" charset="0"/>
              </a:rPr>
              <a:t>If behind, throw stuff out</a:t>
            </a:r>
          </a:p>
        </p:txBody>
      </p:sp>
      <p:sp>
        <p:nvSpPr>
          <p:cNvPr id="6144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7DAB415D-E98F-44AD-8BF6-7A4ED4880254}" type="slidenum">
              <a:rPr lang="en-US" altLang="en-US" sz="1200"/>
              <a:pPr eaLnBrk="1" hangingPunct="1"/>
              <a:t>35</a:t>
            </a:fld>
            <a:endParaRPr lang="en-US" altLang="en-US" sz="1200"/>
          </a:p>
        </p:txBody>
      </p:sp>
    </p:spTree>
    <p:extLst>
      <p:ext uri="{BB962C8B-B14F-4D97-AF65-F5344CB8AC3E}">
        <p14:creationId xmlns:p14="http://schemas.microsoft.com/office/powerpoint/2010/main" val="317371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a:ln/>
        </p:spPr>
      </p:sp>
      <p:sp>
        <p:nvSpPr>
          <p:cNvPr id="634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Same philosophy</a:t>
            </a:r>
          </a:p>
        </p:txBody>
      </p:sp>
      <p:sp>
        <p:nvSpPr>
          <p:cNvPr id="634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5FCDF166-D7FD-4B5B-8781-C095614302E6}" type="slidenum">
              <a:rPr lang="en-US" altLang="en-US" sz="1200"/>
              <a:pPr eaLnBrk="1" hangingPunct="1"/>
              <a:t>36</a:t>
            </a:fld>
            <a:endParaRPr lang="en-US" altLang="en-US" sz="1200"/>
          </a:p>
        </p:txBody>
      </p:sp>
    </p:spTree>
    <p:extLst>
      <p:ext uri="{BB962C8B-B14F-4D97-AF65-F5344CB8AC3E}">
        <p14:creationId xmlns:p14="http://schemas.microsoft.com/office/powerpoint/2010/main" val="2077310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a:ln/>
        </p:spPr>
      </p:sp>
      <p:sp>
        <p:nvSpPr>
          <p:cNvPr id="655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Virtuous triangle: 3 jewels that course is based on</a:t>
            </a:r>
          </a:p>
          <a:p>
            <a:endParaRPr lang="en-US" altLang="en-US" dirty="0" smtClean="0">
              <a:latin typeface="Arial" panose="020B0604020202020204" pitchFamily="34" charset="0"/>
            </a:endParaRPr>
          </a:p>
          <a:p>
            <a:r>
              <a:rPr lang="en-US" altLang="en-US" dirty="0" smtClean="0">
                <a:latin typeface="Arial" panose="020B0604020202020204" pitchFamily="34" charset="0"/>
              </a:rPr>
              <a:t>Top: SaaS revolutionize SW, depends on Cloud</a:t>
            </a:r>
          </a:p>
          <a:p>
            <a:endParaRPr lang="en-US" altLang="en-US" dirty="0" smtClean="0">
              <a:latin typeface="Arial" panose="020B0604020202020204" pitchFamily="34" charset="0"/>
            </a:endParaRPr>
          </a:p>
          <a:p>
            <a:r>
              <a:rPr lang="en-US" altLang="en-US" dirty="0" smtClean="0">
                <a:latin typeface="Arial" panose="020B0604020202020204" pitchFamily="34" charset="0"/>
              </a:rPr>
              <a:t>Right: Agile, invented independent of other jewels, just a great match</a:t>
            </a:r>
          </a:p>
          <a:p>
            <a:endParaRPr lang="en-US" altLang="en-US" dirty="0" smtClean="0">
              <a:latin typeface="Arial" panose="020B0604020202020204" pitchFamily="34" charset="0"/>
            </a:endParaRPr>
          </a:p>
          <a:p>
            <a:r>
              <a:rPr lang="en-US" altLang="en-US" dirty="0" smtClean="0">
                <a:latin typeface="Arial" panose="020B0604020202020204" pitchFamily="34" charset="0"/>
              </a:rPr>
              <a:t>Left: Ruby independent but Rails created to do Agile</a:t>
            </a:r>
          </a:p>
          <a:p>
            <a:endParaRPr lang="en-US" altLang="en-US" dirty="0" smtClean="0">
              <a:latin typeface="Arial" panose="020B0604020202020204" pitchFamily="34" charset="0"/>
            </a:endParaRPr>
          </a:p>
          <a:p>
            <a:r>
              <a:rPr lang="en-US" altLang="en-US" dirty="0" smtClean="0">
                <a:latin typeface="Arial" panose="020B0604020202020204" pitchFamily="34" charset="0"/>
              </a:rPr>
              <a:t>Chain between the jewels:</a:t>
            </a:r>
          </a:p>
          <a:p>
            <a:r>
              <a:rPr lang="en-US" altLang="en-US" dirty="0" smtClean="0">
                <a:latin typeface="Arial" panose="020B0604020202020204" pitchFamily="34" charset="0"/>
              </a:rPr>
              <a:t>Cloud &amp; Agile: deployed on cloud so customers sees every 2 weeks</a:t>
            </a:r>
          </a:p>
          <a:p>
            <a:endParaRPr lang="en-US" altLang="en-US" dirty="0" smtClean="0">
              <a:latin typeface="Arial" panose="020B0604020202020204" pitchFamily="34" charset="0"/>
            </a:endParaRPr>
          </a:p>
          <a:p>
            <a:r>
              <a:rPr lang="en-US" altLang="en-US" dirty="0" smtClean="0">
                <a:latin typeface="Arial" panose="020B0604020202020204" pitchFamily="34" charset="0"/>
              </a:rPr>
              <a:t>Cloud &amp; Frameworks: frameworks have design within framework that matches SaaS needs</a:t>
            </a:r>
          </a:p>
          <a:p>
            <a:endParaRPr lang="en-US" altLang="en-US" dirty="0" smtClean="0">
              <a:latin typeface="Arial" panose="020B0604020202020204" pitchFamily="34" charset="0"/>
            </a:endParaRPr>
          </a:p>
          <a:p>
            <a:r>
              <a:rPr lang="en-US" altLang="en-US" dirty="0" smtClean="0">
                <a:latin typeface="Arial" panose="020B0604020202020204" pitchFamily="34" charset="0"/>
              </a:rPr>
              <a:t>Tools &amp; Agile: Not preaching, but tools to implement Agile principles - TDD</a:t>
            </a:r>
          </a:p>
        </p:txBody>
      </p:sp>
      <p:sp>
        <p:nvSpPr>
          <p:cNvPr id="655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939C9E9-4B9C-4992-90A9-00A90ABDD54C}" type="slidenum">
              <a:rPr lang="en-US" altLang="en-US" sz="1200"/>
              <a:pPr eaLnBrk="1" hangingPunct="1"/>
              <a:t>37</a:t>
            </a:fld>
            <a:endParaRPr lang="en-US" altLang="en-US" sz="1200"/>
          </a:p>
        </p:txBody>
      </p:sp>
    </p:spTree>
    <p:extLst>
      <p:ext uri="{BB962C8B-B14F-4D97-AF65-F5344CB8AC3E}">
        <p14:creationId xmlns:p14="http://schemas.microsoft.com/office/powerpoint/2010/main" val="3119579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9B0606B-BD80-465A-983E-D10C56A083A2}" type="slidenum">
              <a:rPr lang="en-US" altLang="en-US" sz="1200"/>
              <a:pPr eaLnBrk="1" hangingPunct="1"/>
              <a:t>3</a:t>
            </a:fld>
            <a:endParaRPr lang="en-US" altLang="en-US" sz="1200"/>
          </a:p>
        </p:txBody>
      </p:sp>
      <p:sp>
        <p:nvSpPr>
          <p:cNvPr id="14338" name="Rectangle 2"/>
          <p:cNvSpPr>
            <a:spLocks noGrp="1" noRot="1" noChangeAspect="1" noChangeArrowheads="1"/>
          </p:cNvSpPr>
          <p:nvPr>
            <p:ph type="sldImg"/>
          </p:nvPr>
        </p:nvSpPr>
        <p:spPr>
          <a:solidFill>
            <a:srgbClr val="FFFFFF"/>
          </a:solidFill>
          <a:ln/>
        </p:spPr>
      </p:sp>
      <p:sp>
        <p:nvSpPr>
          <p:cNvPr id="14339"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30467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a:ln/>
        </p:spPr>
      </p:sp>
      <p:sp>
        <p:nvSpPr>
          <p:cNvPr id="696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Roommate and colleague Gary </a:t>
            </a:r>
            <a:r>
              <a:rPr lang="en-US" altLang="en-US" dirty="0" err="1" smtClean="0">
                <a:latin typeface="Arial" panose="020B0604020202020204" pitchFamily="34" charset="0"/>
              </a:rPr>
              <a:t>Tarolli</a:t>
            </a:r>
            <a:r>
              <a:rPr lang="en-US" altLang="en-US" dirty="0" smtClean="0">
                <a:latin typeface="Arial" panose="020B0604020202020204" pitchFamily="34" charset="0"/>
              </a:rPr>
              <a:t> at DEC (later</a:t>
            </a:r>
            <a:r>
              <a:rPr lang="en-US" altLang="en-US" baseline="0" dirty="0" smtClean="0">
                <a:latin typeface="Arial" panose="020B0604020202020204" pitchFamily="34" charset="0"/>
              </a:rPr>
              <a:t> founded 3dfx) </a:t>
            </a:r>
            <a:r>
              <a:rPr lang="en-US" altLang="en-US" dirty="0" smtClean="0">
                <a:latin typeface="Arial" panose="020B0604020202020204" pitchFamily="34" charset="0"/>
              </a:rPr>
              <a:t>could write 1000 lines of *debugged</a:t>
            </a:r>
            <a:r>
              <a:rPr lang="en-US" altLang="en-US" baseline="0" dirty="0" smtClean="0">
                <a:latin typeface="Arial" panose="020B0604020202020204" pitchFamily="34" charset="0"/>
              </a:rPr>
              <a:t>* code per day, day in and day out.</a:t>
            </a:r>
            <a:endParaRPr lang="en-US" altLang="en-US" dirty="0" smtClean="0">
              <a:latin typeface="Arial" panose="020B0604020202020204" pitchFamily="34" charset="0"/>
            </a:endParaRPr>
          </a:p>
          <a:p>
            <a:endParaRPr lang="en-US" altLang="en-US" dirty="0" smtClean="0">
              <a:latin typeface="Arial" panose="020B0604020202020204" pitchFamily="34" charset="0"/>
            </a:endParaRPr>
          </a:p>
          <a:p>
            <a:r>
              <a:rPr lang="en-US" altLang="en-US" dirty="0" smtClean="0">
                <a:latin typeface="Arial" panose="020B0604020202020204" pitchFamily="34" charset="0"/>
              </a:rPr>
              <a:t>No longer individuals building amazing things – Linus </a:t>
            </a:r>
            <a:r>
              <a:rPr lang="en-US" altLang="en-US" dirty="0" err="1" smtClean="0">
                <a:latin typeface="Arial" panose="020B0604020202020204" pitchFamily="34" charset="0"/>
              </a:rPr>
              <a:t>Torvald</a:t>
            </a:r>
            <a:r>
              <a:rPr lang="en-US" altLang="en-US" dirty="0" smtClean="0">
                <a:latin typeface="Arial" panose="020B0604020202020204" pitchFamily="34" charset="0"/>
              </a:rPr>
              <a:t> leads open source around Linux, but not done by himself</a:t>
            </a:r>
          </a:p>
          <a:p>
            <a:endParaRPr lang="en-US" altLang="en-US" dirty="0" smtClean="0">
              <a:latin typeface="Arial" panose="020B0604020202020204" pitchFamily="34" charset="0"/>
            </a:endParaRPr>
          </a:p>
          <a:p>
            <a:r>
              <a:rPr lang="en-US" altLang="en-US" dirty="0" smtClean="0">
                <a:latin typeface="Arial" panose="020B0604020202020204" pitchFamily="34" charset="0"/>
              </a:rPr>
              <a:t>Early – bar was low</a:t>
            </a:r>
          </a:p>
          <a:p>
            <a:r>
              <a:rPr lang="en-US" altLang="en-US" dirty="0" smtClean="0">
                <a:latin typeface="Arial" panose="020B0604020202020204" pitchFamily="34" charset="0"/>
              </a:rPr>
              <a:t>Not that many superheroes</a:t>
            </a:r>
          </a:p>
          <a:p>
            <a:endParaRPr lang="en-US" altLang="en-US" dirty="0" smtClean="0">
              <a:latin typeface="Arial" panose="020B0604020202020204" pitchFamily="34" charset="0"/>
            </a:endParaRPr>
          </a:p>
          <a:p>
            <a:r>
              <a:rPr lang="en-US" altLang="en-US" dirty="0" smtClean="0">
                <a:latin typeface="Arial" panose="020B0604020202020204" pitchFamily="34" charset="0"/>
              </a:rPr>
              <a:t>What does team need to win (do you need to do more than your part)</a:t>
            </a:r>
          </a:p>
        </p:txBody>
      </p:sp>
      <p:sp>
        <p:nvSpPr>
          <p:cNvPr id="6963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76EAD22-67F0-4F66-B477-76563FBFDCC0}" type="slidenum">
              <a:rPr lang="en-US" altLang="en-US" sz="1200"/>
              <a:pPr eaLnBrk="1" hangingPunct="1"/>
              <a:t>40</a:t>
            </a:fld>
            <a:endParaRPr lang="en-US" altLang="en-US" sz="1200"/>
          </a:p>
        </p:txBody>
      </p:sp>
    </p:spTree>
    <p:extLst>
      <p:ext uri="{BB962C8B-B14F-4D97-AF65-F5344CB8AC3E}">
        <p14:creationId xmlns:p14="http://schemas.microsoft.com/office/powerpoint/2010/main" val="2948630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a:ln/>
        </p:spPr>
      </p:sp>
      <p:sp>
        <p:nvSpPr>
          <p:cNvPr id="747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Bezos, lots of companies, (2 pizza teams in more people)</a:t>
            </a:r>
          </a:p>
          <a:p>
            <a:endParaRPr lang="en-US" altLang="en-US" dirty="0" smtClean="0">
              <a:latin typeface="Arial" panose="020B0604020202020204" pitchFamily="34" charset="0"/>
            </a:endParaRPr>
          </a:p>
          <a:p>
            <a:r>
              <a:rPr lang="en-US" altLang="en-US" dirty="0" smtClean="0">
                <a:latin typeface="Arial" panose="020B0604020202020204" pitchFamily="34" charset="0"/>
              </a:rPr>
              <a:t>Need a way to self-organize</a:t>
            </a:r>
          </a:p>
          <a:p>
            <a:r>
              <a:rPr lang="en-US" altLang="en-US" dirty="0" smtClean="0">
                <a:latin typeface="Arial" panose="020B0604020202020204" pitchFamily="34" charset="0"/>
              </a:rPr>
              <a:t/>
            </a:r>
            <a:br>
              <a:rPr lang="en-US" altLang="en-US" dirty="0" smtClean="0">
                <a:latin typeface="Arial" panose="020B0604020202020204" pitchFamily="34" charset="0"/>
              </a:rPr>
            </a:br>
            <a:r>
              <a:rPr lang="en-US" altLang="en-US" dirty="0" smtClean="0">
                <a:latin typeface="Arial" panose="020B0604020202020204" pitchFamily="34" charset="0"/>
              </a:rPr>
              <a:t>Scrum – penalty </a:t>
            </a:r>
          </a:p>
          <a:p>
            <a:endParaRPr lang="en-US" altLang="en-US" dirty="0" smtClean="0">
              <a:latin typeface="Arial" panose="020B0604020202020204" pitchFamily="34" charset="0"/>
            </a:endParaRPr>
          </a:p>
          <a:p>
            <a:r>
              <a:rPr lang="en-US" altLang="en-US" dirty="0" smtClean="0">
                <a:latin typeface="Arial" panose="020B0604020202020204" pitchFamily="34" charset="0"/>
              </a:rPr>
              <a:t>Standup Meeting</a:t>
            </a:r>
          </a:p>
          <a:p>
            <a:endParaRPr lang="en-US" altLang="en-US" dirty="0" smtClean="0">
              <a:latin typeface="Arial" panose="020B0604020202020204" pitchFamily="34" charset="0"/>
            </a:endParaRPr>
          </a:p>
          <a:p>
            <a:r>
              <a:rPr lang="en-US" altLang="en-US" dirty="0" smtClean="0">
                <a:latin typeface="Arial" panose="020B0604020202020204" pitchFamily="34" charset="0"/>
              </a:rPr>
              <a:t>What happens at meeting – go </a:t>
            </a:r>
          </a:p>
        </p:txBody>
      </p:sp>
      <p:sp>
        <p:nvSpPr>
          <p:cNvPr id="747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C7BB9C1-5C87-4DCE-BB41-9A6BFBD34FB2}" type="slidenum">
              <a:rPr lang="en-US" altLang="en-US" sz="1200"/>
              <a:pPr eaLnBrk="1" hangingPunct="1"/>
              <a:t>42</a:t>
            </a:fld>
            <a:endParaRPr lang="en-US" altLang="en-US" sz="1200"/>
          </a:p>
        </p:txBody>
      </p:sp>
    </p:spTree>
    <p:extLst>
      <p:ext uri="{BB962C8B-B14F-4D97-AF65-F5344CB8AC3E}">
        <p14:creationId xmlns:p14="http://schemas.microsoft.com/office/powerpoint/2010/main" val="78879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a:ln/>
        </p:spPr>
      </p:sp>
      <p:sp>
        <p:nvSpPr>
          <p:cNvPr id="768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Go around in a circle</a:t>
            </a:r>
          </a:p>
          <a:p>
            <a:endParaRPr lang="en-US" altLang="en-US" dirty="0" smtClean="0">
              <a:latin typeface="Arial" panose="020B0604020202020204" pitchFamily="34" charset="0"/>
            </a:endParaRPr>
          </a:p>
          <a:p>
            <a:r>
              <a:rPr lang="en-US" altLang="en-US" dirty="0" smtClean="0">
                <a:latin typeface="Arial" panose="020B0604020202020204" pitchFamily="34" charset="0"/>
              </a:rPr>
              <a:t>By understanding what each team member was doing, the team can identify work that would help others make more rapid progress</a:t>
            </a:r>
          </a:p>
          <a:p>
            <a:endParaRPr lang="en-US" altLang="en-US" dirty="0" smtClean="0">
              <a:latin typeface="Arial" panose="020B0604020202020204" pitchFamily="34" charset="0"/>
            </a:endParaRPr>
          </a:p>
          <a:p>
            <a:r>
              <a:rPr lang="en-US" altLang="en-US" dirty="0" smtClean="0">
                <a:latin typeface="Arial" panose="020B0604020202020204" pitchFamily="34" charset="0"/>
              </a:rPr>
              <a:t>This would unblock me if you would do this first</a:t>
            </a:r>
          </a:p>
          <a:p>
            <a:endParaRPr lang="en-US" altLang="en-US" dirty="0" smtClean="0">
              <a:latin typeface="Arial" panose="020B0604020202020204" pitchFamily="34" charset="0"/>
            </a:endParaRPr>
          </a:p>
          <a:p>
            <a:r>
              <a:rPr lang="en-US" altLang="en-US" dirty="0" smtClean="0">
                <a:latin typeface="Arial" panose="020B0604020202020204" pitchFamily="34" charset="0"/>
              </a:rPr>
              <a:t>Most is common sense</a:t>
            </a:r>
          </a:p>
        </p:txBody>
      </p:sp>
      <p:sp>
        <p:nvSpPr>
          <p:cNvPr id="768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D5DFAC28-6ABC-41ED-BCCD-B90CEF2B6B7D}" type="slidenum">
              <a:rPr lang="en-US" altLang="en-US" sz="1200"/>
              <a:pPr eaLnBrk="1" hangingPunct="1"/>
              <a:t>43</a:t>
            </a:fld>
            <a:endParaRPr lang="en-US" altLang="en-US" sz="1200"/>
          </a:p>
        </p:txBody>
      </p:sp>
    </p:spTree>
    <p:extLst>
      <p:ext uri="{BB962C8B-B14F-4D97-AF65-F5344CB8AC3E}">
        <p14:creationId xmlns:p14="http://schemas.microsoft.com/office/powerpoint/2010/main" val="1855406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a:ln/>
        </p:spPr>
      </p:sp>
      <p:sp>
        <p:nvSpPr>
          <p:cNvPr id="788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Not the manager – SM is supposed to be the buffer so team can concentrate</a:t>
            </a:r>
          </a:p>
        </p:txBody>
      </p:sp>
      <p:sp>
        <p:nvSpPr>
          <p:cNvPr id="788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6AAA85E-9890-416A-B59F-E8469D0BBD49}" type="slidenum">
              <a:rPr lang="en-US" altLang="en-US" sz="1200"/>
              <a:pPr eaLnBrk="1" hangingPunct="1"/>
              <a:t>44</a:t>
            </a:fld>
            <a:endParaRPr lang="en-US" altLang="en-US" sz="1200"/>
          </a:p>
        </p:txBody>
      </p:sp>
    </p:spTree>
    <p:extLst>
      <p:ext uri="{BB962C8B-B14F-4D97-AF65-F5344CB8AC3E}">
        <p14:creationId xmlns:p14="http://schemas.microsoft.com/office/powerpoint/2010/main" val="1620521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a:ln/>
        </p:spPr>
      </p:sp>
      <p:sp>
        <p:nvSpPr>
          <p:cNvPr id="808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Team member, not the scrum master, represents customer at daily scrums</a:t>
            </a:r>
          </a:p>
          <a:p>
            <a:endParaRPr lang="en-US" altLang="en-US" dirty="0" smtClean="0">
              <a:latin typeface="Arial" panose="020B0604020202020204" pitchFamily="34" charset="0"/>
            </a:endParaRPr>
          </a:p>
          <a:p>
            <a:r>
              <a:rPr lang="en-US" altLang="en-US" dirty="0" smtClean="0">
                <a:latin typeface="Arial" panose="020B0604020202020204" pitchFamily="34" charset="0"/>
              </a:rPr>
              <a:t>Also prioritizes user stories</a:t>
            </a:r>
          </a:p>
        </p:txBody>
      </p:sp>
      <p:sp>
        <p:nvSpPr>
          <p:cNvPr id="808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25F7607-B656-4589-B031-AE98F20907D8}" type="slidenum">
              <a:rPr lang="en-US" altLang="en-US" sz="1200"/>
              <a:pPr eaLnBrk="1" hangingPunct="1"/>
              <a:t>45</a:t>
            </a:fld>
            <a:endParaRPr lang="en-US" altLang="en-US" sz="1200"/>
          </a:p>
        </p:txBody>
      </p:sp>
    </p:spTree>
    <p:extLst>
      <p:ext uri="{BB962C8B-B14F-4D97-AF65-F5344CB8AC3E}">
        <p14:creationId xmlns:p14="http://schemas.microsoft.com/office/powerpoint/2010/main" val="1061081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a:ln/>
        </p:spPr>
      </p:sp>
      <p:sp>
        <p:nvSpPr>
          <p:cNvPr id="849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Only 2 roles</a:t>
            </a:r>
          </a:p>
          <a:p>
            <a:r>
              <a:rPr lang="en-US" altLang="en-US" smtClean="0">
                <a:latin typeface="Arial" panose="020B0604020202020204" pitchFamily="34" charset="0"/>
              </a:rPr>
              <a:t>Instead of iterations, do sprints when ready</a:t>
            </a:r>
          </a:p>
          <a:p>
            <a:endParaRPr lang="en-US" altLang="en-US" smtClean="0">
              <a:latin typeface="Arial" panose="020B0604020202020204" pitchFamily="34" charset="0"/>
            </a:endParaRPr>
          </a:p>
          <a:p>
            <a:r>
              <a:rPr lang="en-US" altLang="en-US" smtClean="0">
                <a:latin typeface="Arial" panose="020B0604020202020204" pitchFamily="34" charset="0"/>
              </a:rPr>
              <a:t>Help if each take turns</a:t>
            </a:r>
          </a:p>
          <a:p>
            <a:endParaRPr lang="en-US" altLang="en-US" smtClean="0">
              <a:latin typeface="Arial" panose="020B0604020202020204" pitchFamily="34" charset="0"/>
            </a:endParaRPr>
          </a:p>
          <a:p>
            <a:r>
              <a:rPr lang="en-US" altLang="en-US" smtClean="0">
                <a:latin typeface="Arial" panose="020B0604020202020204" pitchFamily="34" charset="0"/>
              </a:rPr>
              <a:t>Pivotal Labs actually puts customer at PL comes to the daily scrums</a:t>
            </a:r>
          </a:p>
        </p:txBody>
      </p:sp>
      <p:sp>
        <p:nvSpPr>
          <p:cNvPr id="849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5043088-D380-450E-AAEB-20C6145AD01C}" type="slidenum">
              <a:rPr lang="en-US" altLang="en-US" sz="1200"/>
              <a:pPr eaLnBrk="1" hangingPunct="1"/>
              <a:t>48</a:t>
            </a:fld>
            <a:endParaRPr lang="en-US" altLang="en-US" sz="1200"/>
          </a:p>
        </p:txBody>
      </p:sp>
    </p:spTree>
    <p:extLst>
      <p:ext uri="{BB962C8B-B14F-4D97-AF65-F5344CB8AC3E}">
        <p14:creationId xmlns:p14="http://schemas.microsoft.com/office/powerpoint/2010/main" val="33591126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a:ln/>
        </p:spPr>
      </p:sp>
      <p:sp>
        <p:nvSpPr>
          <p:cNvPr id="880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1. True.</a:t>
            </a:r>
          </a:p>
          <a:p>
            <a:r>
              <a:rPr lang="en-US" altLang="en-US" dirty="0" smtClean="0">
                <a:latin typeface="Arial" panose="020B0604020202020204" pitchFamily="34" charset="0"/>
              </a:rPr>
              <a:t>2. False. While conflicts need to be resolved, they can be helpful in finding the best path forward for a project.</a:t>
            </a:r>
          </a:p>
          <a:p>
            <a:r>
              <a:rPr lang="en-US" altLang="en-US" dirty="0" smtClean="0">
                <a:latin typeface="Arial" panose="020B0604020202020204" pitchFamily="34" charset="0"/>
              </a:rPr>
              <a:t>3. False. While teams can be larger, each team is 2-pizza sized, and composed as a hierarchy (2 level management)</a:t>
            </a:r>
          </a:p>
          <a:p>
            <a:r>
              <a:rPr lang="en-US" altLang="en-US" dirty="0" smtClean="0">
                <a:latin typeface="Arial" panose="020B0604020202020204" pitchFamily="34" charset="0"/>
              </a:rPr>
              <a:t>4. </a:t>
            </a:r>
            <a:r>
              <a:rPr lang="en-US" altLang="en-US" baseline="0" dirty="0" smtClean="0">
                <a:latin typeface="Arial" panose="020B0604020202020204" pitchFamily="34" charset="0"/>
              </a:rPr>
              <a:t>F</a:t>
            </a:r>
            <a:r>
              <a:rPr lang="en-US" altLang="en-US" dirty="0" smtClean="0">
                <a:latin typeface="Arial" panose="020B0604020202020204" pitchFamily="34" charset="0"/>
              </a:rPr>
              <a:t>alse. – 84% to 90% project are late and/or over budget</a:t>
            </a:r>
          </a:p>
        </p:txBody>
      </p:sp>
      <p:sp>
        <p:nvSpPr>
          <p:cNvPr id="880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9F128D5-3D8D-44E2-83BF-E708C27127A6}" type="slidenum">
              <a:rPr lang="en-US" altLang="en-US" sz="1200">
                <a:solidFill>
                  <a:srgbClr val="000000"/>
                </a:solidFill>
              </a:rPr>
              <a:pPr eaLnBrk="1" hangingPunct="1"/>
              <a:t>50</a:t>
            </a:fld>
            <a:endParaRPr lang="en-US" altLang="en-US" sz="1200">
              <a:solidFill>
                <a:srgbClr val="000000"/>
              </a:solidFill>
            </a:endParaRPr>
          </a:p>
        </p:txBody>
      </p:sp>
    </p:spTree>
    <p:extLst>
      <p:ext uri="{BB962C8B-B14F-4D97-AF65-F5344CB8AC3E}">
        <p14:creationId xmlns:p14="http://schemas.microsoft.com/office/powerpoint/2010/main" val="26451099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a:ln/>
        </p:spPr>
      </p:sp>
      <p:sp>
        <p:nvSpPr>
          <p:cNvPr id="911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University is a chance to make mistakes at university</a:t>
            </a:r>
          </a:p>
        </p:txBody>
      </p:sp>
      <p:sp>
        <p:nvSpPr>
          <p:cNvPr id="911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F28EBF1-33A1-4E0F-BF1B-AB0EB21AE3D4}" type="slidenum">
              <a:rPr lang="en-US" altLang="en-US" sz="1200"/>
              <a:pPr eaLnBrk="1" hangingPunct="1"/>
              <a:t>52</a:t>
            </a:fld>
            <a:endParaRPr lang="en-US" altLang="en-US" sz="1200"/>
          </a:p>
        </p:txBody>
      </p:sp>
    </p:spTree>
    <p:extLst>
      <p:ext uri="{BB962C8B-B14F-4D97-AF65-F5344CB8AC3E}">
        <p14:creationId xmlns:p14="http://schemas.microsoft.com/office/powerpoint/2010/main" val="445878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a:ln/>
        </p:spPr>
      </p:sp>
      <p:sp>
        <p:nvSpPr>
          <p:cNvPr id="952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Sarah Mei and JR </a:t>
            </a:r>
            <a:r>
              <a:rPr lang="en-US" altLang="en-US" dirty="0" err="1" smtClean="0">
                <a:latin typeface="Arial" panose="020B0604020202020204" pitchFamily="34" charset="0"/>
              </a:rPr>
              <a:t>Boyens</a:t>
            </a:r>
            <a:r>
              <a:rPr lang="en-US" altLang="en-US" dirty="0" smtClean="0">
                <a:latin typeface="Arial" panose="020B0604020202020204" pitchFamily="34" charset="0"/>
              </a:rPr>
              <a:t> at Pivotal Labs </a:t>
            </a:r>
          </a:p>
          <a:p>
            <a:endParaRPr lang="en-US" altLang="en-US" dirty="0" smtClean="0">
              <a:latin typeface="Arial" panose="020B0604020202020204" pitchFamily="34" charset="0"/>
            </a:endParaRPr>
          </a:p>
          <a:p>
            <a:r>
              <a:rPr lang="en-US" altLang="en-US" dirty="0" smtClean="0">
                <a:latin typeface="Arial" panose="020B0604020202020204" pitchFamily="34" charset="0"/>
              </a:rPr>
              <a:t>We know that </a:t>
            </a:r>
            <a:r>
              <a:rPr lang="en-US" altLang="en-US" dirty="0" err="1" smtClean="0">
                <a:latin typeface="Arial" panose="020B0604020202020204" pitchFamily="34" charset="0"/>
              </a:rPr>
              <a:t>MultiTasking</a:t>
            </a:r>
            <a:r>
              <a:rPr lang="en-US" altLang="en-US" dirty="0" smtClean="0">
                <a:latin typeface="Arial" panose="020B0604020202020204" pitchFamily="34" charset="0"/>
              </a:rPr>
              <a:t> is distracting, so these are real workstations with no </a:t>
            </a:r>
            <a:r>
              <a:rPr lang="en-US" altLang="en-US" dirty="0" err="1" smtClean="0">
                <a:latin typeface="Arial" panose="020B0604020202020204" pitchFamily="34" charset="0"/>
              </a:rPr>
              <a:t>facebook</a:t>
            </a:r>
            <a:r>
              <a:rPr lang="en-US" altLang="en-US" dirty="0" smtClean="0">
                <a:latin typeface="Arial" panose="020B0604020202020204" pitchFamily="34" charset="0"/>
              </a:rPr>
              <a:t>, email, twitter, …</a:t>
            </a:r>
          </a:p>
          <a:p>
            <a:endParaRPr lang="en-US" altLang="en-US" dirty="0" smtClean="0">
              <a:latin typeface="Arial" panose="020B0604020202020204" pitchFamily="34" charset="0"/>
            </a:endParaRPr>
          </a:p>
          <a:p>
            <a:r>
              <a:rPr lang="en-US" altLang="en-US" dirty="0" smtClean="0">
                <a:latin typeface="Arial" panose="020B0604020202020204" pitchFamily="34" charset="0"/>
              </a:rPr>
              <a:t>Don</a:t>
            </a:r>
            <a:r>
              <a:rPr lang="ja-JP" altLang="en-US" dirty="0" smtClean="0">
                <a:latin typeface="Arial" panose="020B0604020202020204" pitchFamily="34" charset="0"/>
              </a:rPr>
              <a:t>’</a:t>
            </a:r>
            <a:r>
              <a:rPr lang="en-US" altLang="ja-JP" dirty="0" smtClean="0">
                <a:latin typeface="Arial" panose="020B0604020202020204" pitchFamily="34" charset="0"/>
              </a:rPr>
              <a:t>t check email between 8AM and 5PM</a:t>
            </a:r>
          </a:p>
          <a:p>
            <a:endParaRPr lang="en-US" altLang="en-US" dirty="0" smtClean="0">
              <a:latin typeface="Arial" panose="020B0604020202020204" pitchFamily="34" charset="0"/>
            </a:endParaRPr>
          </a:p>
          <a:p>
            <a:r>
              <a:rPr lang="en-US" altLang="en-US" dirty="0" smtClean="0">
                <a:latin typeface="Arial" panose="020B0604020202020204" pitchFamily="34" charset="0"/>
              </a:rPr>
              <a:t>Productivity improves</a:t>
            </a:r>
          </a:p>
          <a:p>
            <a:endParaRPr lang="en-US" altLang="en-US" dirty="0" smtClean="0">
              <a:latin typeface="Arial" panose="020B0604020202020204" pitchFamily="34" charset="0"/>
            </a:endParaRPr>
          </a:p>
          <a:p>
            <a:r>
              <a:rPr lang="en-US" altLang="en-US" dirty="0" smtClean="0">
                <a:latin typeface="Arial" panose="020B0604020202020204" pitchFamily="34" charset="0"/>
              </a:rPr>
              <a:t>New employees say tired after 8 hours</a:t>
            </a:r>
          </a:p>
          <a:p>
            <a:endParaRPr lang="en-US" altLang="en-US" dirty="0" smtClean="0">
              <a:latin typeface="Arial" panose="020B0604020202020204" pitchFamily="34" charset="0"/>
            </a:endParaRPr>
          </a:p>
          <a:p>
            <a:r>
              <a:rPr lang="en-US" altLang="en-US" dirty="0" smtClean="0">
                <a:latin typeface="Arial" panose="020B0604020202020204" pitchFamily="34" charset="0"/>
              </a:rPr>
              <a:t>Go home at night and don</a:t>
            </a:r>
            <a:r>
              <a:rPr lang="ja-JP" altLang="en-US" dirty="0" smtClean="0">
                <a:latin typeface="Arial" panose="020B0604020202020204" pitchFamily="34" charset="0"/>
              </a:rPr>
              <a:t>’</a:t>
            </a:r>
            <a:r>
              <a:rPr lang="en-US" altLang="ja-JP" dirty="0" smtClean="0">
                <a:latin typeface="Arial" panose="020B0604020202020204" pitchFamily="34" charset="0"/>
              </a:rPr>
              <a:t>t do programming at home</a:t>
            </a:r>
          </a:p>
          <a:p>
            <a:endParaRPr lang="en-US" altLang="en-US" dirty="0" smtClean="0">
              <a:latin typeface="Arial" panose="020B0604020202020204" pitchFamily="34" charset="0"/>
            </a:endParaRPr>
          </a:p>
          <a:p>
            <a:r>
              <a:rPr lang="en-US" altLang="en-US" dirty="0" smtClean="0">
                <a:latin typeface="Arial" panose="020B0604020202020204" pitchFamily="34" charset="0"/>
              </a:rPr>
              <a:t>SV Management technique is buying dinner</a:t>
            </a:r>
          </a:p>
        </p:txBody>
      </p:sp>
      <p:sp>
        <p:nvSpPr>
          <p:cNvPr id="9523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1BC20EB-6BDC-4FCB-AD70-77E933F6383D}" type="slidenum">
              <a:rPr lang="en-US" altLang="en-US" sz="1200"/>
              <a:pPr eaLnBrk="1" hangingPunct="1"/>
              <a:t>57</a:t>
            </a:fld>
            <a:endParaRPr lang="en-US" altLang="en-US" sz="1200"/>
          </a:p>
        </p:txBody>
      </p:sp>
    </p:spTree>
    <p:extLst>
      <p:ext uri="{BB962C8B-B14F-4D97-AF65-F5344CB8AC3E}">
        <p14:creationId xmlns:p14="http://schemas.microsoft.com/office/powerpoint/2010/main" val="2585261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a:ln/>
        </p:spPr>
      </p:sp>
      <p:sp>
        <p:nvSpPr>
          <p:cNvPr id="972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Talking out loud while work (like surgeon on TV)</a:t>
            </a:r>
          </a:p>
          <a:p>
            <a:endParaRPr lang="en-US" altLang="en-US" smtClean="0">
              <a:latin typeface="Arial" panose="020B0604020202020204" pitchFamily="34" charset="0"/>
            </a:endParaRPr>
          </a:p>
          <a:p>
            <a:r>
              <a:rPr lang="en-US" altLang="en-US" smtClean="0">
                <a:latin typeface="Arial" panose="020B0604020202020204" pitchFamily="34" charset="0"/>
              </a:rPr>
              <a:t>Driver short term, Observer long term</a:t>
            </a:r>
          </a:p>
          <a:p>
            <a:r>
              <a:rPr lang="en-US" altLang="en-US" smtClean="0">
                <a:latin typeface="Arial" panose="020B0604020202020204" pitchFamily="34" charset="0"/>
              </a:rPr>
              <a:t/>
            </a:r>
            <a:br>
              <a:rPr lang="en-US" altLang="en-US" smtClean="0">
                <a:latin typeface="Arial" panose="020B0604020202020204" pitchFamily="34" charset="0"/>
              </a:rPr>
            </a:br>
            <a:r>
              <a:rPr lang="en-US" altLang="en-US" smtClean="0">
                <a:latin typeface="Arial" panose="020B0604020202020204" pitchFamily="34" charset="0"/>
              </a:rPr>
              <a:t>Have to Alternatve</a:t>
            </a:r>
          </a:p>
        </p:txBody>
      </p:sp>
      <p:sp>
        <p:nvSpPr>
          <p:cNvPr id="972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D1C728B4-F9D7-4620-B668-EEC5D29056CE}" type="slidenum">
              <a:rPr lang="en-US" altLang="en-US" sz="1200"/>
              <a:pPr eaLnBrk="1" hangingPunct="1"/>
              <a:t>58</a:t>
            </a:fld>
            <a:endParaRPr lang="en-US" altLang="en-US" sz="1200"/>
          </a:p>
        </p:txBody>
      </p:sp>
    </p:spTree>
    <p:extLst>
      <p:ext uri="{BB962C8B-B14F-4D97-AF65-F5344CB8AC3E}">
        <p14:creationId xmlns:p14="http://schemas.microsoft.com/office/powerpoint/2010/main" val="4252724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ln/>
        </p:spPr>
      </p:sp>
      <p:sp>
        <p:nvSpPr>
          <p:cNvPr id="184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Like falling down a waterfall</a:t>
            </a:r>
          </a:p>
          <a:p>
            <a:r>
              <a:rPr lang="en-US" altLang="en-US" dirty="0" smtClean="0">
                <a:latin typeface="Arial" panose="020B0604020202020204" pitchFamily="34" charset="0"/>
              </a:rPr>
              <a:t>Lots of planning, </a:t>
            </a:r>
          </a:p>
          <a:p>
            <a:r>
              <a:rPr lang="en-US" altLang="en-US" dirty="0" smtClean="0">
                <a:latin typeface="Arial" panose="020B0604020202020204" pitchFamily="34" charset="0"/>
              </a:rPr>
              <a:t>6-12 months or more per step</a:t>
            </a:r>
          </a:p>
          <a:p>
            <a:r>
              <a:rPr lang="en-US" altLang="en-US" dirty="0" smtClean="0">
                <a:latin typeface="Arial" panose="020B0604020202020204" pitchFamily="34" charset="0"/>
              </a:rPr>
              <a:t>Often steps done by different people</a:t>
            </a:r>
          </a:p>
          <a:p>
            <a:r>
              <a:rPr lang="en-US" altLang="en-US" dirty="0" smtClean="0">
                <a:latin typeface="Arial" panose="020B0604020202020204" pitchFamily="34" charset="0"/>
              </a:rPr>
              <a:t>Throw over the wall</a:t>
            </a:r>
          </a:p>
          <a:p>
            <a:r>
              <a:rPr lang="en-US" altLang="en-US" dirty="0" smtClean="0">
                <a:latin typeface="Arial" panose="020B0604020202020204" pitchFamily="34" charset="0"/>
              </a:rPr>
              <a:t>Lots of </a:t>
            </a:r>
            <a:r>
              <a:rPr lang="en-US" altLang="en-US" dirty="0" err="1" smtClean="0">
                <a:latin typeface="Arial" panose="020B0604020202020204" pitchFamily="34" charset="0"/>
              </a:rPr>
              <a:t>documentataion</a:t>
            </a:r>
            <a:r>
              <a:rPr lang="en-US" altLang="en-US" dirty="0" smtClean="0">
                <a:latin typeface="Arial" panose="020B0604020202020204" pitchFamily="34" charset="0"/>
              </a:rPr>
              <a:t> in case people leave</a:t>
            </a:r>
          </a:p>
        </p:txBody>
      </p:sp>
      <p:sp>
        <p:nvSpPr>
          <p:cNvPr id="1843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3D9079C0-0574-4D00-A120-55394A0F2F1A}" type="slidenum">
              <a:rPr lang="en-US" altLang="en-US" sz="1200"/>
              <a:pPr eaLnBrk="1" hangingPunct="1"/>
              <a:t>6</a:t>
            </a:fld>
            <a:endParaRPr lang="en-US" altLang="en-US" sz="1200"/>
          </a:p>
        </p:txBody>
      </p:sp>
    </p:spTree>
    <p:extLst>
      <p:ext uri="{BB962C8B-B14F-4D97-AF65-F5344CB8AC3E}">
        <p14:creationId xmlns:p14="http://schemas.microsoft.com/office/powerpoint/2010/main" val="42346224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a:ln/>
        </p:spPr>
      </p:sp>
      <p:sp>
        <p:nvSpPr>
          <p:cNvPr id="993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But Pivotal Labs denies it</a:t>
            </a:r>
          </a:p>
          <a:p>
            <a:endParaRPr lang="en-US" altLang="en-US" dirty="0" smtClean="0">
              <a:latin typeface="Arial" panose="020B0604020202020204" pitchFamily="34" charset="0"/>
            </a:endParaRPr>
          </a:p>
          <a:p>
            <a:r>
              <a:rPr lang="en-US" altLang="en-US" dirty="0" smtClean="0">
                <a:latin typeface="Arial" panose="020B0604020202020204" pitchFamily="34" charset="0"/>
              </a:rPr>
              <a:t>More senior and more junior</a:t>
            </a:r>
          </a:p>
          <a:p>
            <a:endParaRPr lang="en-US" altLang="en-US" dirty="0" smtClean="0">
              <a:latin typeface="Arial" panose="020B0604020202020204" pitchFamily="34" charset="0"/>
            </a:endParaRPr>
          </a:p>
          <a:p>
            <a:r>
              <a:rPr lang="ja-JP" altLang="en-US" dirty="0" smtClean="0">
                <a:latin typeface="Arial" panose="020B0604020202020204" pitchFamily="34" charset="0"/>
              </a:rPr>
              <a:t>“</a:t>
            </a:r>
            <a:r>
              <a:rPr lang="en-US" altLang="ja-JP" dirty="0" smtClean="0">
                <a:latin typeface="Arial" panose="020B0604020202020204" pitchFamily="34" charset="0"/>
              </a:rPr>
              <a:t>promiscuous pairing</a:t>
            </a:r>
            <a:r>
              <a:rPr lang="ja-JP" altLang="en-US" dirty="0" smtClean="0">
                <a:latin typeface="Arial" panose="020B0604020202020204" pitchFamily="34" charset="0"/>
              </a:rPr>
              <a:t>”</a:t>
            </a:r>
            <a:endParaRPr lang="en-US" altLang="ja-JP" dirty="0" smtClean="0">
              <a:latin typeface="Arial" panose="020B0604020202020204" pitchFamily="34" charset="0"/>
            </a:endParaRPr>
          </a:p>
          <a:p>
            <a:endParaRPr lang="en-US" altLang="en-US" dirty="0" smtClean="0">
              <a:latin typeface="Arial" panose="020B0604020202020204" pitchFamily="34" charset="0"/>
            </a:endParaRPr>
          </a:p>
          <a:p>
            <a:r>
              <a:rPr lang="en-US" altLang="en-US" dirty="0" smtClean="0">
                <a:latin typeface="Arial" panose="020B0604020202020204" pitchFamily="34" charset="0"/>
              </a:rPr>
              <a:t>Does it factor in distraction</a:t>
            </a:r>
          </a:p>
          <a:p>
            <a:endParaRPr lang="en-US" altLang="en-US" dirty="0" smtClean="0">
              <a:latin typeface="Arial" panose="020B0604020202020204" pitchFamily="34" charset="0"/>
            </a:endParaRPr>
          </a:p>
        </p:txBody>
      </p:sp>
      <p:sp>
        <p:nvSpPr>
          <p:cNvPr id="9933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594421C9-85F0-46E5-8EA8-23545CADC126}" type="slidenum">
              <a:rPr lang="en-US" altLang="en-US" sz="1200"/>
              <a:pPr eaLnBrk="1" hangingPunct="1"/>
              <a:t>59</a:t>
            </a:fld>
            <a:endParaRPr lang="en-US" altLang="en-US" sz="1200"/>
          </a:p>
        </p:txBody>
      </p:sp>
    </p:spTree>
    <p:extLst>
      <p:ext uri="{BB962C8B-B14F-4D97-AF65-F5344CB8AC3E}">
        <p14:creationId xmlns:p14="http://schemas.microsoft.com/office/powerpoint/2010/main" val="455140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a:ln/>
        </p:spPr>
      </p:sp>
      <p:sp>
        <p:nvSpPr>
          <p:cNvPr id="10137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Concentrate on task at hand (not phone)</a:t>
            </a:r>
          </a:p>
          <a:p>
            <a:endParaRPr lang="en-US" altLang="en-US" dirty="0" smtClean="0">
              <a:latin typeface="Arial" panose="020B0604020202020204" pitchFamily="34" charset="0"/>
            </a:endParaRPr>
          </a:p>
          <a:p>
            <a:r>
              <a:rPr lang="en-US" altLang="en-US" dirty="0" smtClean="0">
                <a:latin typeface="Arial" panose="020B0604020202020204" pitchFamily="34" charset="0"/>
              </a:rPr>
              <a:t>Great if mismatch to learn</a:t>
            </a:r>
          </a:p>
          <a:p>
            <a:endParaRPr lang="en-US" altLang="en-US" dirty="0" smtClean="0">
              <a:latin typeface="Arial" panose="020B0604020202020204" pitchFamily="34" charset="0"/>
            </a:endParaRPr>
          </a:p>
        </p:txBody>
      </p:sp>
      <p:sp>
        <p:nvSpPr>
          <p:cNvPr id="10137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67405F0-F13F-4AE6-935D-BC5CAA1FAAA6}" type="slidenum">
              <a:rPr lang="en-US" altLang="en-US" sz="1200"/>
              <a:pPr eaLnBrk="1" hangingPunct="1"/>
              <a:t>60</a:t>
            </a:fld>
            <a:endParaRPr lang="en-US" altLang="en-US" sz="1200"/>
          </a:p>
        </p:txBody>
      </p:sp>
    </p:spTree>
    <p:extLst>
      <p:ext uri="{BB962C8B-B14F-4D97-AF65-F5344CB8AC3E}">
        <p14:creationId xmlns:p14="http://schemas.microsoft.com/office/powerpoint/2010/main" val="834217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a:ln/>
        </p:spPr>
      </p:sp>
      <p:sp>
        <p:nvSpPr>
          <p:cNvPr id="1044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1 False.</a:t>
            </a:r>
            <a:r>
              <a:rPr lang="en-US" altLang="en-US" baseline="0" dirty="0" smtClean="0">
                <a:latin typeface="Arial" panose="020B0604020202020204" pitchFamily="34" charset="0"/>
              </a:rPr>
              <a:t> </a:t>
            </a:r>
            <a:r>
              <a:rPr lang="en-US" altLang="en-US" dirty="0" smtClean="0">
                <a:latin typeface="Arial" panose="020B0604020202020204" pitchFamily="34" charset="0"/>
              </a:rPr>
              <a:t>While quicker, While there have not been careful experiments that would satisfy human subject experts, the current consensus is that pair programming is more expensive—more programmer hours per tasks—than solo programming.</a:t>
            </a:r>
          </a:p>
          <a:p>
            <a:r>
              <a:rPr lang="en-US" altLang="en-US" dirty="0" smtClean="0">
                <a:latin typeface="Arial" panose="020B0604020202020204" pitchFamily="34" charset="0"/>
              </a:rPr>
              <a:t>2. True.</a:t>
            </a:r>
          </a:p>
          <a:p>
            <a:r>
              <a:rPr lang="en-US" altLang="en-US" dirty="0" smtClean="0">
                <a:latin typeface="Arial" panose="020B0604020202020204" pitchFamily="34" charset="0"/>
              </a:rPr>
              <a:t>3. False. An effective pair will alternate between the two roles, as it</a:t>
            </a:r>
            <a:r>
              <a:rPr lang="ja-JP" altLang="en-US" dirty="0" smtClean="0">
                <a:latin typeface="Arial" panose="020B0604020202020204" pitchFamily="34" charset="0"/>
              </a:rPr>
              <a:t>’</a:t>
            </a:r>
            <a:r>
              <a:rPr lang="en-US" altLang="ja-JP" dirty="0" smtClean="0">
                <a:latin typeface="Arial" panose="020B0604020202020204" pitchFamily="34" charset="0"/>
              </a:rPr>
              <a:t>s more beneficial (and more fun) for the individuals to both drive and observe</a:t>
            </a:r>
          </a:p>
          <a:p>
            <a:r>
              <a:rPr lang="en-US" altLang="en-US" dirty="0" smtClean="0">
                <a:latin typeface="Arial" panose="020B0604020202020204" pitchFamily="34" charset="0"/>
              </a:rPr>
              <a:t>4. False. Trying to be funny.</a:t>
            </a:r>
          </a:p>
        </p:txBody>
      </p:sp>
      <p:sp>
        <p:nvSpPr>
          <p:cNvPr id="1044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E8C391F-8352-4CC0-8A2C-78833E489165}" type="slidenum">
              <a:rPr lang="en-US" altLang="en-US" sz="1200">
                <a:solidFill>
                  <a:srgbClr val="000000"/>
                </a:solidFill>
              </a:rPr>
              <a:pPr eaLnBrk="1" hangingPunct="1"/>
              <a:t>62</a:t>
            </a:fld>
            <a:endParaRPr lang="en-US" altLang="en-US" sz="1200">
              <a:solidFill>
                <a:srgbClr val="000000"/>
              </a:solidFill>
            </a:endParaRPr>
          </a:p>
        </p:txBody>
      </p:sp>
    </p:spTree>
    <p:extLst>
      <p:ext uri="{BB962C8B-B14F-4D97-AF65-F5344CB8AC3E}">
        <p14:creationId xmlns:p14="http://schemas.microsoft.com/office/powerpoint/2010/main" val="42196737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a:ln/>
        </p:spPr>
      </p:sp>
      <p:sp>
        <p:nvSpPr>
          <p:cNvPr id="1095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reflection and </a:t>
            </a:r>
            <a:r>
              <a:rPr lang="en-US" altLang="en-US" dirty="0" err="1" smtClean="0">
                <a:latin typeface="Arial" panose="020B0604020202020204" pitchFamily="34" charset="0"/>
              </a:rPr>
              <a:t>metaprogramming</a:t>
            </a:r>
            <a:r>
              <a:rPr lang="en-US" altLang="en-US" dirty="0" smtClean="0">
                <a:latin typeface="Arial" panose="020B0604020202020204" pitchFamily="34" charset="0"/>
              </a:rPr>
              <a:t> often used together</a:t>
            </a:r>
          </a:p>
          <a:p>
            <a:r>
              <a:rPr lang="en-US" altLang="en-US" dirty="0" smtClean="0">
                <a:latin typeface="Arial" panose="020B0604020202020204" pitchFamily="34" charset="0"/>
              </a:rPr>
              <a:t>it's always runtime, so ALL programming is </a:t>
            </a:r>
            <a:r>
              <a:rPr lang="en-US" altLang="en-US" dirty="0" err="1" smtClean="0">
                <a:latin typeface="Arial" panose="020B0604020202020204" pitchFamily="34" charset="0"/>
              </a:rPr>
              <a:t>metaprogramming</a:t>
            </a:r>
            <a:r>
              <a:rPr lang="en-US" altLang="en-US" dirty="0" smtClean="0">
                <a:latin typeface="Arial" panose="020B0604020202020204" pitchFamily="34" charset="0"/>
              </a:rPr>
              <a:t> – even loading a class causes code to be executed.</a:t>
            </a:r>
          </a:p>
          <a:p>
            <a:endParaRPr lang="en-US" altLang="en-US" dirty="0" smtClean="0">
              <a:latin typeface="Arial" panose="020B0604020202020204" pitchFamily="34" charset="0"/>
            </a:endParaRPr>
          </a:p>
        </p:txBody>
      </p:sp>
      <p:sp>
        <p:nvSpPr>
          <p:cNvPr id="1095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D5031F9-67B8-4EE7-8C2E-D5E482B07BA6}" type="slidenum">
              <a:rPr lang="en-US" altLang="en-US" sz="1200"/>
              <a:pPr eaLnBrk="1" hangingPunct="1"/>
              <a:t>65</a:t>
            </a:fld>
            <a:endParaRPr lang="en-US" altLang="en-US" sz="1200"/>
          </a:p>
        </p:txBody>
      </p:sp>
    </p:spTree>
    <p:extLst>
      <p:ext uri="{BB962C8B-B14F-4D97-AF65-F5344CB8AC3E}">
        <p14:creationId xmlns:p14="http://schemas.microsoft.com/office/powerpoint/2010/main" val="3993032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AFE73C8-8E5D-4775-82A6-EB8EBA22B053}" type="slidenum">
              <a:rPr lang="en-US" altLang="en-US" sz="1200"/>
              <a:pPr eaLnBrk="1" hangingPunct="1"/>
              <a:t>66</a:t>
            </a:fld>
            <a:endParaRPr lang="en-US" altLang="en-US" sz="1200"/>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Symbols usually connote "specialness".  One use is like an Enum in Java.</a:t>
            </a:r>
          </a:p>
        </p:txBody>
      </p:sp>
    </p:spTree>
    <p:extLst>
      <p:ext uri="{BB962C8B-B14F-4D97-AF65-F5344CB8AC3E}">
        <p14:creationId xmlns:p14="http://schemas.microsoft.com/office/powerpoint/2010/main" val="2109907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a:ln/>
        </p:spPr>
      </p:sp>
      <p:sp>
        <p:nvSpPr>
          <p:cNvPr id="1136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Note, Array and hash elements can be anything, including other arrays/hashes, and don't all have to be same type.  As in python and </a:t>
            </a:r>
            <a:r>
              <a:rPr lang="en-US" altLang="en-US" dirty="0" err="1" smtClean="0">
                <a:latin typeface="Arial" panose="020B0604020202020204" pitchFamily="34" charset="0"/>
              </a:rPr>
              <a:t>perl</a:t>
            </a:r>
            <a:r>
              <a:rPr lang="en-US" altLang="en-US" dirty="0" smtClean="0">
                <a:latin typeface="Arial" panose="020B0604020202020204" pitchFamily="34" charset="0"/>
              </a:rPr>
              <a:t>, hashes are the Swiss army chainsaw of building data structures.</a:t>
            </a:r>
          </a:p>
          <a:p>
            <a:endParaRPr lang="en-US" altLang="en-US" dirty="0" smtClean="0">
              <a:latin typeface="Arial" panose="020B0604020202020204" pitchFamily="34" charset="0"/>
            </a:endParaRPr>
          </a:p>
        </p:txBody>
      </p:sp>
      <p:sp>
        <p:nvSpPr>
          <p:cNvPr id="1136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1A318AF-ADD8-4928-A880-9695BA55B08B}" type="slidenum">
              <a:rPr lang="en-US" altLang="en-US" sz="1200"/>
              <a:pPr eaLnBrk="1" hangingPunct="1"/>
              <a:t>67</a:t>
            </a:fld>
            <a:endParaRPr lang="en-US" altLang="en-US" sz="1200"/>
          </a:p>
        </p:txBody>
      </p:sp>
    </p:spTree>
    <p:extLst>
      <p:ext uri="{BB962C8B-B14F-4D97-AF65-F5344CB8AC3E}">
        <p14:creationId xmlns:p14="http://schemas.microsoft.com/office/powerpoint/2010/main" val="5387289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7113C81-3A1B-4012-BF16-BC1F20909A5B}" type="slidenum">
              <a:rPr lang="en-US" altLang="en-US" sz="1200"/>
              <a:pPr eaLnBrk="1" hangingPunct="1"/>
              <a:t>68</a:t>
            </a:fld>
            <a:endParaRPr lang="en-US" altLang="en-US" sz="1200"/>
          </a:p>
        </p:txBody>
      </p:sp>
      <p:sp>
        <p:nvSpPr>
          <p:cNvPr id="115714" name="Rectangle 2"/>
          <p:cNvSpPr>
            <a:spLocks noGrp="1" noRot="1" noChangeAspect="1" noChangeArrowheads="1"/>
          </p:cNvSpPr>
          <p:nvPr>
            <p:ph type="sldImg"/>
          </p:nvPr>
        </p:nvSpPr>
        <p:spPr>
          <a:solidFill>
            <a:srgbClr val="FFFFFF"/>
          </a:solidFill>
          <a:ln/>
        </p:spPr>
      </p:sp>
      <p:sp>
        <p:nvSpPr>
          <p:cNvPr id="115715"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dirty="0" err="1" smtClean="0">
                <a:latin typeface="Arial" panose="020B0604020202020204" pitchFamily="34" charset="0"/>
              </a:rPr>
              <a:t>Fixnum</a:t>
            </a:r>
            <a:r>
              <a:rPr lang="en-US" altLang="en-US" dirty="0" smtClean="0">
                <a:latin typeface="Arial" panose="020B0604020202020204" pitchFamily="34" charset="0"/>
              </a:rPr>
              <a:t> – integer values small enough to fit into a machine</a:t>
            </a:r>
            <a:r>
              <a:rPr lang="en-US" altLang="en-US" baseline="0" dirty="0" smtClean="0">
                <a:latin typeface="Arial" panose="020B0604020202020204" pitchFamily="34" charset="0"/>
              </a:rPr>
              <a:t> word, always passed by value</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365828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http://www.tutorialspoint.com/ruby/ruby_operators.htm </a:t>
            </a:r>
          </a:p>
          <a:p>
            <a:r>
              <a:rPr lang="en-US" dirty="0" smtClean="0"/>
              <a:t>=~ true if patterns match</a:t>
            </a:r>
          </a:p>
          <a:p>
            <a:r>
              <a:rPr lang="en-US" dirty="0" smtClean="0"/>
              <a:t>!~</a:t>
            </a:r>
            <a:r>
              <a:rPr lang="en-US" baseline="0" dirty="0" smtClean="0"/>
              <a:t> false if patterns match</a:t>
            </a:r>
          </a:p>
          <a:p>
            <a:endParaRPr lang="en-US" baseline="0" dirty="0" smtClean="0"/>
          </a:p>
        </p:txBody>
      </p:sp>
      <p:sp>
        <p:nvSpPr>
          <p:cNvPr id="4" name="Slide Number Placeholder 3"/>
          <p:cNvSpPr>
            <a:spLocks noGrp="1"/>
          </p:cNvSpPr>
          <p:nvPr>
            <p:ph type="sldNum" sz="quarter" idx="10"/>
          </p:nvPr>
        </p:nvSpPr>
        <p:spPr/>
        <p:txBody>
          <a:bodyPr/>
          <a:lstStyle/>
          <a:p>
            <a:fld id="{043B4A19-410B-429A-80DA-28AE8CD4D5FC}" type="slidenum">
              <a:rPr lang="en-US" altLang="en-US" smtClean="0"/>
              <a:pPr/>
              <a:t>69</a:t>
            </a:fld>
            <a:endParaRPr lang="en-US" altLang="en-US"/>
          </a:p>
        </p:txBody>
      </p:sp>
    </p:spTree>
    <p:extLst>
      <p:ext uri="{BB962C8B-B14F-4D97-AF65-F5344CB8AC3E}">
        <p14:creationId xmlns:p14="http://schemas.microsoft.com/office/powerpoint/2010/main" val="736068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Single quotes – no string interpolation, like a string constant</a:t>
            </a:r>
          </a:p>
          <a:p>
            <a:r>
              <a:rPr lang="en-US" dirty="0" smtClean="0"/>
              <a:t>Double quotes</a:t>
            </a:r>
            <a:r>
              <a:rPr lang="en-US" baseline="0" dirty="0" smtClean="0"/>
              <a:t> – do string interpolation, e.g. variable substitution</a:t>
            </a:r>
          </a:p>
          <a:p>
            <a:r>
              <a:rPr lang="en-US" baseline="0" dirty="0" smtClean="0"/>
              <a:t>/</a:t>
            </a:r>
            <a:r>
              <a:rPr lang="en-US" baseline="0" dirty="0" err="1" smtClean="0"/>
              <a:t>i</a:t>
            </a:r>
            <a:r>
              <a:rPr lang="en-US" baseline="0" dirty="0" smtClean="0"/>
              <a:t> is case insensitive</a:t>
            </a:r>
            <a:endParaRPr lang="en-US" dirty="0" smtClean="0"/>
          </a:p>
          <a:p>
            <a:r>
              <a:rPr lang="en-US" dirty="0" smtClean="0"/>
              <a:t>@</a:t>
            </a:r>
            <a:r>
              <a:rPr lang="en-US" dirty="0" err="1" smtClean="0"/>
              <a:t>variablename</a:t>
            </a:r>
            <a:r>
              <a:rPr lang="en-US" dirty="0" smtClean="0"/>
              <a:t> is an instance variable</a:t>
            </a:r>
          </a:p>
          <a:p>
            <a:r>
              <a:rPr lang="en-US" dirty="0" smtClean="0"/>
              <a:t>@@</a:t>
            </a:r>
            <a:r>
              <a:rPr lang="en-US" dirty="0" err="1" smtClean="0"/>
              <a:t>variablename</a:t>
            </a:r>
            <a:r>
              <a:rPr lang="en-US" dirty="0" smtClean="0"/>
              <a:t> is a class variable</a:t>
            </a:r>
            <a:endParaRPr lang="en-US" dirty="0"/>
          </a:p>
        </p:txBody>
      </p:sp>
      <p:sp>
        <p:nvSpPr>
          <p:cNvPr id="4" name="Slide Number Placeholder 3"/>
          <p:cNvSpPr>
            <a:spLocks noGrp="1"/>
          </p:cNvSpPr>
          <p:nvPr>
            <p:ph type="sldNum" sz="quarter" idx="10"/>
          </p:nvPr>
        </p:nvSpPr>
        <p:spPr/>
        <p:txBody>
          <a:bodyPr/>
          <a:lstStyle/>
          <a:p>
            <a:fld id="{043B4A19-410B-429A-80DA-28AE8CD4D5FC}" type="slidenum">
              <a:rPr lang="en-US" altLang="en-US" smtClean="0"/>
              <a:pPr/>
              <a:t>70</a:t>
            </a:fld>
            <a:endParaRPr lang="en-US" altLang="en-US"/>
          </a:p>
        </p:txBody>
      </p:sp>
    </p:spTree>
    <p:extLst>
      <p:ext uri="{BB962C8B-B14F-4D97-AF65-F5344CB8AC3E}">
        <p14:creationId xmlns:p14="http://schemas.microsoft.com/office/powerpoint/2010/main" val="236535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Image Placeholder 1"/>
          <p:cNvSpPr>
            <a:spLocks noGrp="1" noRot="1" noChangeAspect="1"/>
          </p:cNvSpPr>
          <p:nvPr>
            <p:ph type="sldImg"/>
          </p:nvPr>
        </p:nvSpPr>
        <p:spPr>
          <a:ln/>
        </p:spPr>
      </p:sp>
      <p:sp>
        <p:nvSpPr>
          <p:cNvPr id="1208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en-US" altLang="en-US" dirty="0" smtClean="0">
                <a:latin typeface="Arial" panose="020B0604020202020204" pitchFamily="34" charset="0"/>
              </a:rPr>
              <a:t>nil. There is no element </a:t>
            </a:r>
            <a:r>
              <a:rPr lang="en-US" altLang="en-US" dirty="0" err="1" smtClean="0">
                <a:latin typeface="Arial" panose="020B0604020202020204" pitchFamily="34" charset="0"/>
              </a:rPr>
              <a:t>rx</a:t>
            </a:r>
            <a:r>
              <a:rPr lang="en-US" altLang="en-US" dirty="0" smtClean="0">
                <a:latin typeface="Arial" panose="020B0604020202020204" pitchFamily="34" charset="0"/>
              </a:rPr>
              <a:t>{:fox}. You need to use brackets, not braces.</a:t>
            </a:r>
          </a:p>
          <a:p>
            <a:pPr marL="228600" indent="-228600">
              <a:buAutoNum type="arabicPeriod"/>
            </a:pPr>
            <a:r>
              <a:rPr lang="en-US" altLang="en-US" dirty="0" smtClean="0">
                <a:latin typeface="Arial" panose="020B0604020202020204" pitchFamily="34" charset="0"/>
              </a:rPr>
              <a:t>nil. There is no element </a:t>
            </a:r>
            <a:r>
              <a:rPr lang="en-US" altLang="en-US" dirty="0" err="1" smtClean="0">
                <a:latin typeface="Arial" panose="020B0604020202020204" pitchFamily="34" charset="0"/>
              </a:rPr>
              <a:t>rx</a:t>
            </a:r>
            <a:r>
              <a:rPr lang="en-US" altLang="en-US" dirty="0" smtClean="0">
                <a:latin typeface="Arial" panose="020B0604020202020204" pitchFamily="34" charset="0"/>
              </a:rPr>
              <a:t>[:fox][1]. The :fox</a:t>
            </a:r>
            <a:r>
              <a:rPr lang="en-US" altLang="en-US" baseline="0" dirty="0" smtClean="0">
                <a:latin typeface="Arial" panose="020B0604020202020204" pitchFamily="34" charset="0"/>
              </a:rPr>
              <a:t> key has only one element.</a:t>
            </a:r>
            <a:endParaRPr lang="en-US" altLang="en-US" dirty="0" smtClean="0">
              <a:latin typeface="Arial" panose="020B0604020202020204" pitchFamily="34" charset="0"/>
            </a:endParaRPr>
          </a:p>
          <a:p>
            <a:pPr marL="228600" indent="-228600">
              <a:buAutoNum type="arabicPeriod"/>
            </a:pPr>
            <a:r>
              <a:rPr lang="en-US" altLang="en-US" dirty="0" smtClean="0">
                <a:latin typeface="Arial" panose="020B0604020202020204" pitchFamily="34" charset="0"/>
              </a:rPr>
              <a:t>Non-nil. /an(do)/i</a:t>
            </a:r>
            <a:r>
              <a:rPr lang="en-US" altLang="en-US" baseline="0" dirty="0" smtClean="0">
                <a:latin typeface="Arial" panose="020B0604020202020204" pitchFamily="34" charset="0"/>
              </a:rPr>
              <a:t> matches, and returns “do” in $1.</a:t>
            </a:r>
          </a:p>
          <a:p>
            <a:pPr marL="228600" indent="-228600">
              <a:buAutoNum type="arabicPeriod"/>
            </a:pPr>
            <a:r>
              <a:rPr lang="en-US" altLang="en-US" baseline="0" dirty="0" smtClean="0">
                <a:latin typeface="Arial" panose="020B0604020202020204" pitchFamily="34" charset="0"/>
              </a:rPr>
              <a:t>nil. There is no element </a:t>
            </a:r>
            <a:r>
              <a:rPr lang="en-US" altLang="en-US" baseline="0" dirty="0" err="1" smtClean="0">
                <a:latin typeface="Arial" panose="020B0604020202020204" pitchFamily="34" charset="0"/>
              </a:rPr>
              <a:t>rx</a:t>
            </a:r>
            <a:r>
              <a:rPr lang="en-US" altLang="en-US" baseline="0" dirty="0" smtClean="0">
                <a:latin typeface="Arial" panose="020B0604020202020204" pitchFamily="34" charset="0"/>
              </a:rPr>
              <a:t>[‘fox’, 1], since the key is not two-dimensional.</a:t>
            </a:r>
            <a:endParaRPr lang="en-US" altLang="en-US" dirty="0" smtClean="0">
              <a:latin typeface="Arial" panose="020B0604020202020204" pitchFamily="34" charset="0"/>
            </a:endParaRPr>
          </a:p>
        </p:txBody>
      </p:sp>
      <p:sp>
        <p:nvSpPr>
          <p:cNvPr id="12083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D5DE9571-D0C0-43F6-A5A0-76069ABED7BF}" type="slidenum">
              <a:rPr lang="en-US" altLang="en-US" sz="1200">
                <a:solidFill>
                  <a:srgbClr val="000000"/>
                </a:solidFill>
              </a:rPr>
              <a:pPr eaLnBrk="1" hangingPunct="1"/>
              <a:t>72</a:t>
            </a:fld>
            <a:endParaRPr lang="en-US" altLang="en-US" sz="1200">
              <a:solidFill>
                <a:srgbClr val="000000"/>
              </a:solidFill>
            </a:endParaRPr>
          </a:p>
        </p:txBody>
      </p:sp>
    </p:spTree>
    <p:extLst>
      <p:ext uri="{BB962C8B-B14F-4D97-AF65-F5344CB8AC3E}">
        <p14:creationId xmlns:p14="http://schemas.microsoft.com/office/powerpoint/2010/main" val="446311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a:ln/>
        </p:spPr>
      </p:sp>
      <p:sp>
        <p:nvSpPr>
          <p:cNvPr id="204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May apply to your project</a:t>
            </a:r>
          </a:p>
          <a:p>
            <a:r>
              <a:rPr lang="en-US" altLang="en-US" smtClean="0">
                <a:latin typeface="Arial" panose="020B0604020202020204" pitchFamily="34" charset="0"/>
              </a:rPr>
              <a:t>Downside to waterfall?</a:t>
            </a:r>
          </a:p>
        </p:txBody>
      </p:sp>
      <p:sp>
        <p:nvSpPr>
          <p:cNvPr id="204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74BD01C-2E9D-4A07-9C29-CEA85E847015}" type="slidenum">
              <a:rPr lang="en-US" altLang="en-US" sz="1200"/>
              <a:pPr eaLnBrk="1" hangingPunct="1"/>
              <a:t>7</a:t>
            </a:fld>
            <a:endParaRPr lang="en-US" altLang="en-US" sz="1200"/>
          </a:p>
        </p:txBody>
      </p:sp>
    </p:spTree>
    <p:extLst>
      <p:ext uri="{BB962C8B-B14F-4D97-AF65-F5344CB8AC3E}">
        <p14:creationId xmlns:p14="http://schemas.microsoft.com/office/powerpoint/2010/main" val="1566611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F7A265E-83CD-4297-ABC2-FD72BC5FB53C}" type="slidenum">
              <a:rPr lang="en-US" altLang="en-US" sz="1200"/>
              <a:pPr eaLnBrk="1" hangingPunct="1"/>
              <a:t>76</a:t>
            </a:fld>
            <a:endParaRPr lang="en-US" altLang="en-US" sz="1200"/>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Arial" panose="020B0604020202020204" pitchFamily="34" charset="0"/>
              </a:rPr>
              <a:t>Send – send a method (argument</a:t>
            </a:r>
            <a:r>
              <a:rPr lang="en-US" altLang="en-US" baseline="0" dirty="0" smtClean="0">
                <a:latin typeface="Arial" panose="020B0604020202020204" pitchFamily="34" charset="0"/>
              </a:rPr>
              <a:t> to send, in form of symbol) to an object, potentially with other arguments.</a:t>
            </a:r>
          </a:p>
          <a:p>
            <a:pPr eaLnBrk="1" hangingPunct="1"/>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Self is the current object.</a:t>
            </a:r>
          </a:p>
        </p:txBody>
      </p:sp>
    </p:spTree>
    <p:extLst>
      <p:ext uri="{BB962C8B-B14F-4D97-AF65-F5344CB8AC3E}">
        <p14:creationId xmlns:p14="http://schemas.microsoft.com/office/powerpoint/2010/main" val="26041013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47618C0-4393-474B-9DCC-02F6A68044D8}" type="slidenum">
              <a:rPr lang="en-US" altLang="en-US" sz="1200"/>
              <a:pPr eaLnBrk="1" hangingPunct="1"/>
              <a:t>77</a:t>
            </a:fld>
            <a:endParaRPr lang="en-US" altLang="en-US" sz="1200"/>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537927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98313EF-F1EF-45E7-8A89-6DD4203E3A27}" type="slidenum">
              <a:rPr lang="en-US" altLang="en-US" sz="1200"/>
              <a:pPr eaLnBrk="1" hangingPunct="1"/>
              <a:t>78</a:t>
            </a:fld>
            <a:endParaRPr lang="en-US" altLang="en-US" sz="1200"/>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Arial" panose="020B0604020202020204" pitchFamily="34" charset="0"/>
              </a:rPr>
              <a:t>Vast majority of methods create a copy of the object, but a few destructive ones don't.</a:t>
            </a:r>
          </a:p>
          <a:p>
            <a:pPr eaLnBrk="1" hangingPunct="1"/>
            <a:r>
              <a:rPr lang="en-US" altLang="en-US" dirty="0" smtClean="0">
                <a:latin typeface="Arial" panose="020B0604020202020204" pitchFamily="34" charset="0"/>
              </a:rPr>
              <a:t>Numeric#+ means “+” is an instance method</a:t>
            </a:r>
            <a:r>
              <a:rPr lang="en-US" altLang="en-US" baseline="0" dirty="0" smtClean="0">
                <a:latin typeface="Arial" panose="020B0604020202020204" pitchFamily="34" charset="0"/>
              </a:rPr>
              <a:t> of class Numeric</a:t>
            </a:r>
          </a:p>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39296341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6F85EFC-9C2F-4FF6-81DF-AFD18F890A06}" type="slidenum">
              <a:rPr lang="en-US" altLang="en-US" sz="1200"/>
              <a:pPr eaLnBrk="1" hangingPunct="1"/>
              <a:t>79</a:t>
            </a:fld>
            <a:endParaRPr lang="en-US" altLang="en-US" sz="1200"/>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Arial" panose="020B0604020202020204" pitchFamily="34" charset="0"/>
              </a:rPr>
              <a:t>Note that an alternate notation in hash functions is to eliminate</a:t>
            </a:r>
            <a:r>
              <a:rPr lang="en-US" altLang="en-US" baseline="0" dirty="0" smtClean="0">
                <a:latin typeface="Arial" panose="020B0604020202020204" pitchFamily="34" charset="0"/>
              </a:rPr>
              <a:t> the “=&gt;” and put the colon at the end of the key.</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7822701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a:ln/>
        </p:spPr>
      </p:sp>
      <p:sp>
        <p:nvSpPr>
          <p:cNvPr id="1361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en-US" altLang="en-US" dirty="0" smtClean="0">
                <a:latin typeface="Arial" panose="020B0604020202020204" pitchFamily="34" charset="0"/>
              </a:rPr>
              <a:t>Legal.</a:t>
            </a:r>
          </a:p>
          <a:p>
            <a:pPr marL="228600" indent="-228600">
              <a:buAutoNum type="arabicPeriod"/>
            </a:pPr>
            <a:r>
              <a:rPr lang="en-US" altLang="en-US" dirty="0" smtClean="0">
                <a:latin typeface="Arial" panose="020B0604020202020204" pitchFamily="34" charset="0"/>
              </a:rPr>
              <a:t>Not legal. Looks like one </a:t>
            </a:r>
            <a:r>
              <a:rPr lang="en-US" altLang="en-US" dirty="0" err="1" smtClean="0">
                <a:latin typeface="Arial" panose="020B0604020202020204" pitchFamily="34" charset="0"/>
              </a:rPr>
              <a:t>arg</a:t>
            </a:r>
            <a:r>
              <a:rPr lang="en-US" altLang="en-US" dirty="0" smtClean="0">
                <a:latin typeface="Arial" panose="020B0604020202020204" pitchFamily="34" charset="0"/>
              </a:rPr>
              <a:t>, and one hash, when</a:t>
            </a:r>
            <a:r>
              <a:rPr lang="en-US" altLang="en-US" baseline="0" dirty="0" smtClean="0">
                <a:latin typeface="Arial" panose="020B0604020202020204" pitchFamily="34" charset="0"/>
              </a:rPr>
              <a:t> it should be 2 hashes</a:t>
            </a:r>
            <a:r>
              <a:rPr lang="en-US" altLang="en-US" dirty="0" smtClean="0">
                <a:latin typeface="Arial" panose="020B0604020202020204" pitchFamily="34" charset="0"/>
              </a:rPr>
              <a:t>.</a:t>
            </a:r>
          </a:p>
          <a:p>
            <a:pPr marL="228600" indent="-228600">
              <a:buAutoNum type="arabicPeriod"/>
            </a:pPr>
            <a:r>
              <a:rPr lang="en-US" altLang="en-US" dirty="0" smtClean="0">
                <a:latin typeface="Arial" panose="020B0604020202020204" pitchFamily="34" charset="0"/>
              </a:rPr>
              <a:t>Legal.</a:t>
            </a:r>
          </a:p>
          <a:p>
            <a:pPr marL="228600" indent="-228600">
              <a:buAutoNum type="arabicPeriod"/>
            </a:pPr>
            <a:r>
              <a:rPr lang="en-US" altLang="en-US" dirty="0" smtClean="0">
                <a:latin typeface="Arial" panose="020B0604020202020204" pitchFamily="34" charset="0"/>
              </a:rPr>
              <a:t>Legal.</a:t>
            </a:r>
          </a:p>
          <a:p>
            <a:pPr marL="228600" indent="-228600">
              <a:buAutoNum type="arabicPeriod"/>
            </a:pPr>
            <a:endParaRPr lang="en-US" altLang="en-US" dirty="0" smtClean="0">
              <a:latin typeface="Arial" panose="020B0604020202020204" pitchFamily="34" charset="0"/>
            </a:endParaRPr>
          </a:p>
        </p:txBody>
      </p:sp>
      <p:sp>
        <p:nvSpPr>
          <p:cNvPr id="1361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239EC29-D543-4738-8DE2-6026572C92EF}" type="slidenum">
              <a:rPr lang="en-US" altLang="en-US" sz="1200">
                <a:solidFill>
                  <a:srgbClr val="000000"/>
                </a:solidFill>
              </a:rPr>
              <a:pPr eaLnBrk="1" hangingPunct="1"/>
              <a:t>82</a:t>
            </a:fld>
            <a:endParaRPr lang="en-US" altLang="en-US" sz="1200">
              <a:solidFill>
                <a:srgbClr val="000000"/>
              </a:solidFill>
            </a:endParaRPr>
          </a:p>
        </p:txBody>
      </p:sp>
    </p:spTree>
    <p:extLst>
      <p:ext uri="{BB962C8B-B14F-4D97-AF65-F5344CB8AC3E}">
        <p14:creationId xmlns:p14="http://schemas.microsoft.com/office/powerpoint/2010/main" val="42048570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3E5377F-8995-4FE2-BE92-933251876E2C}" type="slidenum">
              <a:rPr lang="en-US" altLang="en-US" sz="1200"/>
              <a:pPr eaLnBrk="1" hangingPunct="1"/>
              <a:t>85</a:t>
            </a:fld>
            <a:endParaRPr lang="en-US" altLang="en-US" sz="1200"/>
          </a:p>
        </p:txBody>
      </p:sp>
      <p:sp>
        <p:nvSpPr>
          <p:cNvPr id="140290" name="Rectangle 2"/>
          <p:cNvSpPr>
            <a:spLocks noGrp="1" noRot="1" noChangeAspect="1" noChangeArrowheads="1"/>
          </p:cNvSpPr>
          <p:nvPr>
            <p:ph type="sldImg"/>
          </p:nvPr>
        </p:nvSpPr>
        <p:spPr>
          <a:solidFill>
            <a:srgbClr val="FFFFFF"/>
          </a:solidFill>
          <a:ln/>
        </p:spPr>
      </p:sp>
      <p:sp>
        <p:nvSpPr>
          <p:cNvPr id="140291" name="Rectangle 3"/>
          <p:cNvSpPr>
            <a:spLocks noGrp="1" noChangeArrowheads="1"/>
          </p:cNvSpPr>
          <p:nvPr>
            <p:ph type="body" idx="1"/>
          </p:nvPr>
        </p:nvSpPr>
        <p:spPr>
          <a:solidFill>
            <a:srgbClr val="FFFFFF"/>
          </a:solidFill>
          <a:ln>
            <a:solidFill>
              <a:srgbClr val="000000"/>
            </a:solidFill>
          </a:ln>
        </p:spPr>
        <p:txBody>
          <a:bodyPr/>
          <a:lstStyle/>
          <a:p>
            <a:pPr eaLnBrk="1" hangingPunct="1">
              <a:spcBef>
                <a:spcPct val="0"/>
              </a:spcBef>
            </a:pPr>
            <a:r>
              <a:rPr lang="en-US" altLang="en-US" dirty="0" smtClean="0">
                <a:latin typeface="Arial" panose="020B0604020202020204" pitchFamily="34" charset="0"/>
              </a:rPr>
              <a:t>Self here refers to the current class, not an</a:t>
            </a:r>
            <a:r>
              <a:rPr lang="en-US" altLang="en-US" baseline="0" dirty="0" smtClean="0">
                <a:latin typeface="Arial" panose="020B0604020202020204" pitchFamily="34" charset="0"/>
              </a:rPr>
              <a:t> instance, since we are in the middle of defining a class.</a:t>
            </a:r>
          </a:p>
          <a:p>
            <a:pPr eaLnBrk="1" hangingPunct="1">
              <a:spcBef>
                <a:spcPct val="0"/>
              </a:spcBef>
            </a:pPr>
            <a:r>
              <a:rPr lang="en-US" altLang="en-US" baseline="0" dirty="0" smtClean="0">
                <a:latin typeface="Arial" panose="020B0604020202020204" pitchFamily="34" charset="0"/>
              </a:rPr>
              <a:t>@xxx – instance variable</a:t>
            </a:r>
          </a:p>
          <a:p>
            <a:pPr eaLnBrk="1" hangingPunct="1">
              <a:spcBef>
                <a:spcPct val="0"/>
              </a:spcBef>
            </a:pPr>
            <a:r>
              <a:rPr lang="en-US" altLang="en-US" baseline="0" dirty="0" smtClean="0">
                <a:latin typeface="Arial" panose="020B0604020202020204" pitchFamily="34" charset="0"/>
              </a:rPr>
              <a:t>@@xxx – class variable</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635907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a:ln/>
        </p:spPr>
      </p:sp>
      <p:sp>
        <p:nvSpPr>
          <p:cNvPr id="1423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lphaLcParenBoth"/>
            </a:pPr>
            <a:r>
              <a:rPr lang="en-US" altLang="en-US" baseline="0" dirty="0" smtClean="0">
                <a:latin typeface="Arial" panose="020B0604020202020204" pitchFamily="34" charset="0"/>
              </a:rPr>
              <a:t>False. Trying to apply an instance variable rather than a method.</a:t>
            </a:r>
          </a:p>
          <a:p>
            <a:pPr marL="228600" indent="-228600">
              <a:buAutoNum type="alphaLcParenBoth"/>
            </a:pPr>
            <a:r>
              <a:rPr lang="en-US" altLang="en-US" baseline="0" dirty="0" smtClean="0">
                <a:latin typeface="Arial" panose="020B0604020202020204" pitchFamily="34" charset="0"/>
              </a:rPr>
              <a:t>True. </a:t>
            </a:r>
            <a:r>
              <a:rPr lang="en-US" altLang="en-US" baseline="0" dirty="0" err="1" smtClean="0">
                <a:latin typeface="Arial" panose="020B0604020202020204" pitchFamily="34" charset="0"/>
              </a:rPr>
              <a:t>Parens</a:t>
            </a:r>
            <a:r>
              <a:rPr lang="en-US" altLang="en-US" baseline="0" dirty="0" smtClean="0">
                <a:latin typeface="Arial" panose="020B0604020202020204" pitchFamily="34" charset="0"/>
              </a:rPr>
              <a:t> optional since no </a:t>
            </a:r>
            <a:r>
              <a:rPr lang="en-US" altLang="en-US" baseline="0" dirty="0" err="1" smtClean="0">
                <a:latin typeface="Arial" panose="020B0604020202020204" pitchFamily="34" charset="0"/>
              </a:rPr>
              <a:t>args</a:t>
            </a:r>
            <a:r>
              <a:rPr lang="en-US" altLang="en-US" baseline="0" dirty="0" smtClean="0">
                <a:latin typeface="Arial" panose="020B0604020202020204" pitchFamily="34" charset="0"/>
              </a:rPr>
              <a:t> besides the object the method is applied to.</a:t>
            </a:r>
          </a:p>
          <a:p>
            <a:pPr marL="228600" indent="-228600">
              <a:buAutoNum type="alphaLcParenBoth"/>
            </a:pPr>
            <a:r>
              <a:rPr lang="en-US" altLang="en-US" baseline="0" dirty="0" smtClean="0">
                <a:latin typeface="Arial" panose="020B0604020202020204" pitchFamily="34" charset="0"/>
              </a:rPr>
              <a:t>True.</a:t>
            </a:r>
          </a:p>
          <a:p>
            <a:pPr marL="228600" indent="-228600">
              <a:buAutoNum type="alphaLcParenBoth"/>
            </a:pPr>
            <a:endParaRPr lang="en-US" altLang="en-US" baseline="0" dirty="0" smtClean="0">
              <a:latin typeface="Arial" panose="020B0604020202020204" pitchFamily="34" charset="0"/>
            </a:endParaRPr>
          </a:p>
          <a:p>
            <a:pPr marL="228600" indent="-228600">
              <a:buAutoNum type="arabicPeriod"/>
            </a:pPr>
            <a:r>
              <a:rPr lang="en-US" altLang="en-US" baseline="0" dirty="0" smtClean="0">
                <a:latin typeface="Arial" panose="020B0604020202020204" pitchFamily="34" charset="0"/>
              </a:rPr>
              <a:t>False.</a:t>
            </a:r>
          </a:p>
          <a:p>
            <a:pPr marL="228600" indent="-228600">
              <a:buAutoNum type="arabicPeriod"/>
            </a:pPr>
            <a:r>
              <a:rPr lang="en-US" altLang="en-US" baseline="0" dirty="0" smtClean="0">
                <a:latin typeface="Arial" panose="020B0604020202020204" pitchFamily="34" charset="0"/>
              </a:rPr>
              <a:t>False.</a:t>
            </a:r>
          </a:p>
          <a:p>
            <a:pPr marL="228600" indent="-228600">
              <a:buAutoNum type="arabicPeriod"/>
            </a:pPr>
            <a:r>
              <a:rPr lang="en-US" altLang="en-US" baseline="0" dirty="0" smtClean="0">
                <a:latin typeface="Arial" panose="020B0604020202020204" pitchFamily="34" charset="0"/>
              </a:rPr>
              <a:t>False.</a:t>
            </a:r>
          </a:p>
          <a:p>
            <a:pPr marL="228600" indent="-228600">
              <a:buAutoNum type="arabicPeriod"/>
            </a:pPr>
            <a:r>
              <a:rPr lang="en-US" altLang="en-US" baseline="0" dirty="0" smtClean="0">
                <a:latin typeface="Arial" panose="020B0604020202020204" pitchFamily="34" charset="0"/>
              </a:rPr>
              <a:t>True.</a:t>
            </a:r>
          </a:p>
        </p:txBody>
      </p:sp>
      <p:sp>
        <p:nvSpPr>
          <p:cNvPr id="1423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33A84CF-2A22-41AD-80E8-5BEF81C22539}" type="slidenum">
              <a:rPr lang="en-US" altLang="en-US" sz="1200">
                <a:solidFill>
                  <a:srgbClr val="000000"/>
                </a:solidFill>
              </a:rPr>
              <a:pPr eaLnBrk="1" hangingPunct="1"/>
              <a:t>87</a:t>
            </a:fld>
            <a:endParaRPr lang="en-US" altLang="en-US" sz="1200">
              <a:solidFill>
                <a:srgbClr val="000000"/>
              </a:solidFill>
            </a:endParaRPr>
          </a:p>
        </p:txBody>
      </p:sp>
    </p:spTree>
    <p:extLst>
      <p:ext uri="{BB962C8B-B14F-4D97-AF65-F5344CB8AC3E}">
        <p14:creationId xmlns:p14="http://schemas.microsoft.com/office/powerpoint/2010/main" val="42860666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DC7A6D88-B7E4-4C85-B54E-8EA0E76A036A}" type="slidenum">
              <a:rPr lang="en-US" altLang="en-US" sz="1200"/>
              <a:pPr eaLnBrk="1" hangingPunct="1"/>
              <a:t>89</a:t>
            </a:fld>
            <a:endParaRPr lang="en-US" altLang="en-US" sz="1200"/>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latin typeface="Arial" panose="020B0604020202020204" pitchFamily="34" charset="0"/>
            </a:endParaRPr>
          </a:p>
        </p:txBody>
      </p:sp>
    </p:spTree>
    <p:extLst>
      <p:ext uri="{BB962C8B-B14F-4D97-AF65-F5344CB8AC3E}">
        <p14:creationId xmlns:p14="http://schemas.microsoft.com/office/powerpoint/2010/main" val="7135446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7DA66D72-76FE-46B2-AC50-0A64E6DBBAC9}" type="slidenum">
              <a:rPr lang="en-US" altLang="en-US" sz="1200"/>
              <a:pPr eaLnBrk="1" hangingPunct="1"/>
              <a:t>90</a:t>
            </a:fld>
            <a:endParaRPr lang="en-US" altLang="en-US" sz="120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smtClean="0">
                <a:latin typeface="Arial" panose="020B0604020202020204" pitchFamily="34" charset="0"/>
              </a:rPr>
              <a:t>Note we still need to initialize the value in constructor.</a:t>
            </a:r>
          </a:p>
        </p:txBody>
      </p:sp>
    </p:spTree>
    <p:extLst>
      <p:ext uri="{BB962C8B-B14F-4D97-AF65-F5344CB8AC3E}">
        <p14:creationId xmlns:p14="http://schemas.microsoft.com/office/powerpoint/2010/main" val="19220081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Slide Image Placeholder 1"/>
          <p:cNvSpPr>
            <a:spLocks noGrp="1" noRot="1" noChangeAspect="1"/>
          </p:cNvSpPr>
          <p:nvPr>
            <p:ph type="sldImg"/>
          </p:nvPr>
        </p:nvSpPr>
        <p:spPr>
          <a:ln/>
        </p:spPr>
      </p:sp>
      <p:sp>
        <p:nvSpPr>
          <p:cNvPr id="1495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Trying to identify</a:t>
            </a:r>
            <a:r>
              <a:rPr lang="en-US" altLang="en-US" baseline="0" dirty="0" smtClean="0">
                <a:latin typeface="Arial" panose="020B0604020202020204" pitchFamily="34" charset="0"/>
              </a:rPr>
              <a:t> curvy letters.</a:t>
            </a:r>
          </a:p>
          <a:p>
            <a:endParaRPr lang="en-US" altLang="en-US" baseline="0" dirty="0" smtClean="0">
              <a:latin typeface="Arial" panose="020B0604020202020204" pitchFamily="34" charset="0"/>
            </a:endParaRPr>
          </a:p>
          <a:p>
            <a:pPr marL="228600" indent="-228600">
              <a:buAutoNum type="arabicPeriod"/>
            </a:pPr>
            <a:r>
              <a:rPr lang="en-US" altLang="en-US" baseline="0" dirty="0" smtClean="0">
                <a:latin typeface="Arial" panose="020B0604020202020204" pitchFamily="34" charset="0"/>
              </a:rPr>
              <a:t>False. String is the class name. And curvy? does not take an argument.</a:t>
            </a:r>
          </a:p>
          <a:p>
            <a:pPr marL="228600" indent="-228600">
              <a:buAutoNum type="arabicPeriod"/>
            </a:pPr>
            <a:r>
              <a:rPr lang="en-US" altLang="en-US" baseline="0" dirty="0" smtClean="0">
                <a:latin typeface="Arial" panose="020B0604020202020204" pitchFamily="34" charset="0"/>
              </a:rPr>
              <a:t>True. Applies curvy? to “foo”. Will return False/nil, since it contains “f”.</a:t>
            </a:r>
          </a:p>
          <a:p>
            <a:pPr marL="228600" indent="-228600">
              <a:buAutoNum type="arabicPeriod"/>
            </a:pPr>
            <a:r>
              <a:rPr lang="en-US" altLang="en-US" baseline="0" dirty="0" smtClean="0">
                <a:latin typeface="Arial" panose="020B0604020202020204" pitchFamily="34" charset="0"/>
              </a:rPr>
              <a:t>False. curvy? is an instance method, but we are not inside an instance. And doesn’t take an argument.</a:t>
            </a:r>
          </a:p>
          <a:p>
            <a:pPr marL="228600" indent="-228600">
              <a:buAutoNum type="arabicPeriod"/>
            </a:pPr>
            <a:r>
              <a:rPr lang="en-US" altLang="en-US" baseline="0" dirty="0" smtClean="0">
                <a:latin typeface="Arial" panose="020B0604020202020204" pitchFamily="34" charset="0"/>
              </a:rPr>
              <a:t>False. curvy? Is not defined in the main object, there is no string instance to apply it to, and curvy? does not take an argument.</a:t>
            </a:r>
          </a:p>
          <a:p>
            <a:pPr marL="0" indent="0">
              <a:buNone/>
            </a:pPr>
            <a:endParaRPr lang="en-US" altLang="en-US" dirty="0" smtClean="0">
              <a:latin typeface="Arial" panose="020B0604020202020204" pitchFamily="34" charset="0"/>
            </a:endParaRPr>
          </a:p>
          <a:p>
            <a:pPr marL="0" indent="0">
              <a:buNone/>
            </a:pPr>
            <a:r>
              <a:rPr lang="en-US" altLang="en-US" dirty="0" smtClean="0">
                <a:latin typeface="Arial" panose="020B0604020202020204" pitchFamily="34" charset="0"/>
              </a:rPr>
              <a:t>Try it at http://www.tutorialspoint.com/execute_ruby_online.php</a:t>
            </a:r>
            <a:r>
              <a:rPr lang="en-US" altLang="en-US" baseline="0" dirty="0" smtClean="0">
                <a:latin typeface="Arial" panose="020B0604020202020204" pitchFamily="34" charset="0"/>
              </a:rPr>
              <a:t> </a:t>
            </a:r>
            <a:endParaRPr lang="en-US" altLang="en-US" dirty="0" smtClean="0">
              <a:latin typeface="Arial" panose="020B0604020202020204" pitchFamily="34" charset="0"/>
            </a:endParaRPr>
          </a:p>
        </p:txBody>
      </p:sp>
      <p:sp>
        <p:nvSpPr>
          <p:cNvPr id="1495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61871AB-3839-4DDE-85D0-272D01B8DD03}" type="slidenum">
              <a:rPr lang="en-US" altLang="en-US" sz="1200">
                <a:solidFill>
                  <a:srgbClr val="000000"/>
                </a:solidFill>
              </a:rPr>
              <a:pPr eaLnBrk="1" hangingPunct="1"/>
              <a:t>92</a:t>
            </a:fld>
            <a:endParaRPr lang="en-US" altLang="en-US" sz="1200">
              <a:solidFill>
                <a:srgbClr val="000000"/>
              </a:solidFill>
            </a:endParaRPr>
          </a:p>
        </p:txBody>
      </p:sp>
    </p:spTree>
    <p:extLst>
      <p:ext uri="{BB962C8B-B14F-4D97-AF65-F5344CB8AC3E}">
        <p14:creationId xmlns:p14="http://schemas.microsoft.com/office/powerpoint/2010/main" val="29340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a:ln/>
        </p:spPr>
      </p:sp>
      <p:sp>
        <p:nvSpPr>
          <p:cNvPr id="225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May apply to your project</a:t>
            </a:r>
          </a:p>
          <a:p>
            <a:r>
              <a:rPr lang="en-US" altLang="en-US" smtClean="0">
                <a:latin typeface="Arial" panose="020B0604020202020204" pitchFamily="34" charset="0"/>
              </a:rPr>
              <a:t>Downside to waterfall?</a:t>
            </a:r>
          </a:p>
        </p:txBody>
      </p:sp>
      <p:sp>
        <p:nvSpPr>
          <p:cNvPr id="2253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FA80706-D566-41F6-892E-4A5F5084F8FA}" type="slidenum">
              <a:rPr lang="en-US" altLang="en-US" sz="1200"/>
              <a:pPr eaLnBrk="1" hangingPunct="1"/>
              <a:t>8</a:t>
            </a:fld>
            <a:endParaRPr lang="en-US" altLang="en-US" sz="1200"/>
          </a:p>
        </p:txBody>
      </p:sp>
    </p:spTree>
    <p:extLst>
      <p:ext uri="{BB962C8B-B14F-4D97-AF65-F5344CB8AC3E}">
        <p14:creationId xmlns:p14="http://schemas.microsoft.com/office/powerpoint/2010/main" val="3970010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Best track record</a:t>
            </a:r>
            <a:r>
              <a:rPr lang="en-US" baseline="0" dirty="0" smtClean="0"/>
              <a:t> for safety-critical systems</a:t>
            </a:r>
            <a:endParaRPr lang="en-US" dirty="0"/>
          </a:p>
        </p:txBody>
      </p:sp>
      <p:sp>
        <p:nvSpPr>
          <p:cNvPr id="4" name="Slide Number Placeholder 3"/>
          <p:cNvSpPr>
            <a:spLocks noGrp="1"/>
          </p:cNvSpPr>
          <p:nvPr>
            <p:ph type="sldNum" sz="quarter" idx="10"/>
          </p:nvPr>
        </p:nvSpPr>
        <p:spPr/>
        <p:txBody>
          <a:bodyPr/>
          <a:lstStyle/>
          <a:p>
            <a:fld id="{043B4A19-410B-429A-80DA-28AE8CD4D5FC}" type="slidenum">
              <a:rPr lang="en-US" altLang="en-US" smtClean="0"/>
              <a:pPr/>
              <a:t>9</a:t>
            </a:fld>
            <a:endParaRPr lang="en-US" altLang="en-US"/>
          </a:p>
        </p:txBody>
      </p:sp>
    </p:spTree>
    <p:extLst>
      <p:ext uri="{BB962C8B-B14F-4D97-AF65-F5344CB8AC3E}">
        <p14:creationId xmlns:p14="http://schemas.microsoft.com/office/powerpoint/2010/main" val="696290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P&amp;D ==</a:t>
            </a:r>
            <a:r>
              <a:rPr lang="en-US" baseline="0" dirty="0" smtClean="0"/>
              <a:t> Plan and Document</a:t>
            </a:r>
            <a:endParaRPr lang="en-US" dirty="0"/>
          </a:p>
        </p:txBody>
      </p:sp>
      <p:sp>
        <p:nvSpPr>
          <p:cNvPr id="4" name="Slide Number Placeholder 3"/>
          <p:cNvSpPr>
            <a:spLocks noGrp="1"/>
          </p:cNvSpPr>
          <p:nvPr>
            <p:ph type="sldNum" sz="quarter" idx="10"/>
          </p:nvPr>
        </p:nvSpPr>
        <p:spPr/>
        <p:txBody>
          <a:bodyPr/>
          <a:lstStyle/>
          <a:p>
            <a:fld id="{043B4A19-410B-429A-80DA-28AE8CD4D5FC}" type="slidenum">
              <a:rPr lang="en-US" altLang="en-US" smtClean="0"/>
              <a:pPr/>
              <a:t>16</a:t>
            </a:fld>
            <a:endParaRPr lang="en-US" altLang="en-US"/>
          </a:p>
        </p:txBody>
      </p:sp>
    </p:spTree>
    <p:extLst>
      <p:ext uri="{BB962C8B-B14F-4D97-AF65-F5344CB8AC3E}">
        <p14:creationId xmlns:p14="http://schemas.microsoft.com/office/powerpoint/2010/main" val="4202229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using teams of 6 in CSCE</a:t>
            </a:r>
            <a:r>
              <a:rPr lang="en-US" baseline="0" dirty="0" smtClean="0"/>
              <a:t> 606.</a:t>
            </a:r>
            <a:endParaRPr lang="en-US" dirty="0"/>
          </a:p>
        </p:txBody>
      </p:sp>
      <p:sp>
        <p:nvSpPr>
          <p:cNvPr id="4" name="Slide Number Placeholder 3"/>
          <p:cNvSpPr>
            <a:spLocks noGrp="1"/>
          </p:cNvSpPr>
          <p:nvPr>
            <p:ph type="sldNum" sz="quarter" idx="10"/>
          </p:nvPr>
        </p:nvSpPr>
        <p:spPr/>
        <p:txBody>
          <a:bodyPr/>
          <a:lstStyle/>
          <a:p>
            <a:fld id="{043B4A19-410B-429A-80DA-28AE8CD4D5FC}" type="slidenum">
              <a:rPr lang="en-US" altLang="en-US" smtClean="0"/>
              <a:pPr/>
              <a:t>17</a:t>
            </a:fld>
            <a:endParaRPr lang="en-US" altLang="en-US"/>
          </a:p>
        </p:txBody>
      </p:sp>
    </p:spTree>
    <p:extLst>
      <p:ext uri="{BB962C8B-B14F-4D97-AF65-F5344CB8AC3E}">
        <p14:creationId xmlns:p14="http://schemas.microsoft.com/office/powerpoint/2010/main" val="1266971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en-US" altLang="en-US" dirty="0" smtClean="0">
                <a:solidFill>
                  <a:srgbClr val="FF0000"/>
                </a:solidFill>
                <a:latin typeface="Arial" panose="020B0604020202020204" pitchFamily="34" charset="0"/>
              </a:rPr>
              <a:t>True</a:t>
            </a:r>
          </a:p>
          <a:p>
            <a:pPr marL="228600" indent="-228600">
              <a:buAutoNum type="arabicPeriod"/>
            </a:pPr>
            <a:r>
              <a:rPr lang="en-US" altLang="en-US" dirty="0" smtClean="0">
                <a:solidFill>
                  <a:srgbClr val="FF0000"/>
                </a:solidFill>
                <a:latin typeface="Arial" panose="020B0604020202020204" pitchFamily="34" charset="0"/>
              </a:rPr>
              <a:t>True</a:t>
            </a:r>
          </a:p>
          <a:p>
            <a:pPr marL="228600" indent="-228600">
              <a:buAutoNum type="arabicPeriod"/>
            </a:pPr>
            <a:r>
              <a:rPr lang="en-US" altLang="en-US" dirty="0" smtClean="0">
                <a:solidFill>
                  <a:srgbClr val="FF0000"/>
                </a:solidFill>
                <a:latin typeface="Arial" panose="020B0604020202020204" pitchFamily="34" charset="0"/>
              </a:rPr>
              <a:t>True</a:t>
            </a:r>
          </a:p>
          <a:p>
            <a:pPr marL="228600" indent="-228600">
              <a:buAutoNum type="arabicPeriod"/>
            </a:pPr>
            <a:r>
              <a:rPr lang="en-US" altLang="en-US" dirty="0" smtClean="0">
                <a:solidFill>
                  <a:srgbClr val="FF0000"/>
                </a:solidFill>
                <a:latin typeface="Arial" panose="020B0604020202020204" pitchFamily="34" charset="0"/>
              </a:rPr>
              <a:t>False.</a:t>
            </a:r>
            <a:r>
              <a:rPr lang="en-US" altLang="en-US" baseline="0" dirty="0" smtClean="0">
                <a:solidFill>
                  <a:srgbClr val="FF0000"/>
                </a:solidFill>
                <a:latin typeface="Arial" panose="020B0604020202020204" pitchFamily="34" charset="0"/>
              </a:rPr>
              <a:t> </a:t>
            </a:r>
            <a:r>
              <a:rPr lang="en-US" altLang="en-US" dirty="0" smtClean="0">
                <a:solidFill>
                  <a:srgbClr val="FF0000"/>
                </a:solidFill>
                <a:latin typeface="Arial" panose="020B0604020202020204" pitchFamily="34" charset="0"/>
              </a:rPr>
              <a:t>Waterfall does not use iteration or prototypes, but Spiral and RUP do</a:t>
            </a:r>
            <a:endParaRPr lang="en-US" altLang="en-US" dirty="0" smtClean="0">
              <a:latin typeface="Arial" panose="020B0604020202020204" pitchFamily="34" charset="0"/>
            </a:endParaRPr>
          </a:p>
          <a:p>
            <a:endParaRPr lang="en-US" altLang="en-US" dirty="0" smtClean="0">
              <a:solidFill>
                <a:srgbClr val="FF0000"/>
              </a:solidFill>
              <a:latin typeface="Symbol" panose="05050102010706020507" pitchFamily="18" charset="2"/>
            </a:endParaRP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D42E8D07-4E86-49E3-B063-6C7F0F6F4420}" type="slidenum">
              <a:rPr lang="en-US" altLang="en-US" sz="1200">
                <a:solidFill>
                  <a:srgbClr val="000000"/>
                </a:solidFill>
              </a:rPr>
              <a:pPr eaLnBrk="1" hangingPunct="1"/>
              <a:t>19</a:t>
            </a:fld>
            <a:endParaRPr lang="en-US" altLang="en-US" sz="1200">
              <a:solidFill>
                <a:srgbClr val="000000"/>
              </a:solidFill>
            </a:endParaRPr>
          </a:p>
        </p:txBody>
      </p:sp>
    </p:spTree>
    <p:extLst>
      <p:ext uri="{BB962C8B-B14F-4D97-AF65-F5344CB8AC3E}">
        <p14:creationId xmlns:p14="http://schemas.microsoft.com/office/powerpoint/2010/main" val="218876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vmlDrawing" Target="../drawings/vmlDrawing5.v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3"/>
          <p:cNvSpPr>
            <a:spLocks noChangeArrowheads="1"/>
          </p:cNvSpPr>
          <p:nvPr/>
        </p:nvSpPr>
        <p:spPr bwMode="auto">
          <a:xfrm>
            <a:off x="2286000" y="6705600"/>
            <a:ext cx="4419600" cy="152400"/>
          </a:xfrm>
          <a:prstGeom prst="rect">
            <a:avLst/>
          </a:prstGeom>
          <a:gradFill rotWithShape="1">
            <a:gsLst>
              <a:gs pos="0">
                <a:srgbClr val="00204E"/>
              </a:gs>
              <a:gs pos="50000">
                <a:schemeClr val="bg1"/>
              </a:gs>
              <a:gs pos="100000">
                <a:srgbClr val="00204E"/>
              </a:gs>
            </a:gsLst>
            <a:lin ang="0" scaled="1"/>
          </a:gradFill>
          <a:ln w="9525">
            <a:noFill/>
            <a:miter lim="800000"/>
            <a:headEnd/>
            <a:tailEnd/>
          </a:ln>
          <a:effectLst/>
        </p:spPr>
        <p:txBody>
          <a:bodyPr wrap="none" anchor="ctr"/>
          <a:lstStyle/>
          <a:p>
            <a:pPr>
              <a:defRPr/>
            </a:pPr>
            <a:endParaRPr lang="en-US" dirty="0">
              <a:latin typeface="Arial" pitchFamily="1" charset="0"/>
              <a:ea typeface="ＭＳ Ｐゴシック" pitchFamily="1" charset="-128"/>
              <a:cs typeface="ＭＳ Ｐゴシック" pitchFamily="1" charset="-128"/>
            </a:endParaRPr>
          </a:p>
        </p:txBody>
      </p:sp>
      <p:sp>
        <p:nvSpPr>
          <p:cNvPr id="5" name="Rectangle 14"/>
          <p:cNvSpPr>
            <a:spLocks noChangeArrowheads="1"/>
          </p:cNvSpPr>
          <p:nvPr/>
        </p:nvSpPr>
        <p:spPr bwMode="auto">
          <a:xfrm>
            <a:off x="0" y="6705600"/>
            <a:ext cx="2286000" cy="152400"/>
          </a:xfrm>
          <a:prstGeom prst="rect">
            <a:avLst/>
          </a:prstGeom>
          <a:solidFill>
            <a:srgbClr val="00204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6" name="Rectangle 15"/>
          <p:cNvSpPr>
            <a:spLocks noChangeArrowheads="1"/>
          </p:cNvSpPr>
          <p:nvPr/>
        </p:nvSpPr>
        <p:spPr bwMode="auto">
          <a:xfrm>
            <a:off x="6705600" y="6705600"/>
            <a:ext cx="2438400" cy="152400"/>
          </a:xfrm>
          <a:prstGeom prst="rect">
            <a:avLst/>
          </a:prstGeom>
          <a:solidFill>
            <a:srgbClr val="00204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8195" name="Rectangle 3"/>
          <p:cNvSpPr>
            <a:spLocks noGrp="1" noChangeArrowheads="1"/>
          </p:cNvSpPr>
          <p:nvPr>
            <p:ph type="ctrTitle"/>
          </p:nvPr>
        </p:nvSpPr>
        <p:spPr>
          <a:xfrm>
            <a:off x="685800" y="2130425"/>
            <a:ext cx="7772400" cy="1470025"/>
          </a:xfrm>
        </p:spPr>
        <p:txBody>
          <a:bodyPr/>
          <a:lstStyle>
            <a:lvl1pPr>
              <a:defRPr>
                <a:solidFill>
                  <a:srgbClr val="00204E"/>
                </a:solidFill>
              </a:defRPr>
            </a:lvl1pPr>
          </a:lstStyle>
          <a:p>
            <a:r>
              <a:rPr lang="en-US"/>
              <a:t>Click to edit Master title style</a:t>
            </a:r>
          </a:p>
        </p:txBody>
      </p:sp>
      <p:sp>
        <p:nvSpPr>
          <p:cNvPr id="8196" name="Rectangle 4"/>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9" name="Rectangle 5"/>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latin typeface="Helvetica" pitchFamily="1" charset="0"/>
                <a:ea typeface="ＭＳ Ｐゴシック" pitchFamily="1" charset="-128"/>
                <a:cs typeface="ＭＳ Ｐゴシック" pitchFamily="1" charset="-128"/>
              </a:defRPr>
            </a:lvl1pPr>
          </a:lstStyle>
          <a:p>
            <a:pPr>
              <a:defRPr/>
            </a:pPr>
            <a:endParaRPr lang="en-US"/>
          </a:p>
        </p:txBody>
      </p:sp>
      <p:sp>
        <p:nvSpPr>
          <p:cNvPr id="10" name="Rectangle 6"/>
          <p:cNvSpPr>
            <a:spLocks noGrp="1" noChangeArrowheads="1"/>
          </p:cNvSpPr>
          <p:nvPr>
            <p:ph type="ftr" sz="quarter" idx="11"/>
          </p:nvPr>
        </p:nvSpPr>
        <p:spPr/>
        <p:txBody>
          <a:bodyPr/>
          <a:lstStyle>
            <a:lvl1pPr>
              <a:defRPr/>
            </a:lvl1pPr>
          </a:lstStyle>
          <a:p>
            <a:pPr>
              <a:defRPr/>
            </a:pPr>
            <a:endParaRPr lang="en-US"/>
          </a:p>
        </p:txBody>
      </p:sp>
      <p:sp>
        <p:nvSpPr>
          <p:cNvPr id="11" name="Rectangle 7"/>
          <p:cNvSpPr>
            <a:spLocks noGrp="1" noChangeArrowheads="1"/>
          </p:cNvSpPr>
          <p:nvPr>
            <p:ph type="sldNum" sz="quarter" idx="12"/>
          </p:nvPr>
        </p:nvSpPr>
        <p:spPr/>
        <p:txBody>
          <a:bodyPr/>
          <a:lstStyle>
            <a:lvl1pPr>
              <a:defRPr/>
            </a:lvl1pPr>
          </a:lstStyle>
          <a:p>
            <a:fld id="{9E44D358-E16C-466D-A8D6-A3B95B6DD2C0}" type="slidenum">
              <a:rPr lang="en-US" altLang="en-US"/>
              <a:pPr/>
              <a:t>‹#›</a:t>
            </a:fld>
            <a:endParaRPr lang="en-US" altLang="en-US"/>
          </a:p>
        </p:txBody>
      </p:sp>
    </p:spTree>
    <p:extLst>
      <p:ext uri="{BB962C8B-B14F-4D97-AF65-F5344CB8AC3E}">
        <p14:creationId xmlns:p14="http://schemas.microsoft.com/office/powerpoint/2010/main" val="131305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graphicFrame>
        <p:nvGraphicFramePr>
          <p:cNvPr id="4" name="Object 9"/>
          <p:cNvGraphicFramePr>
            <a:graphicFrameLocks noChangeAspect="1"/>
          </p:cNvGraphicFramePr>
          <p:nvPr/>
        </p:nvGraphicFramePr>
        <p:xfrm>
          <a:off x="0" y="6781800"/>
          <a:ext cx="9144000" cy="87313"/>
        </p:xfrm>
        <a:graphic>
          <a:graphicData uri="http://schemas.openxmlformats.org/presentationml/2006/ole">
            <mc:AlternateContent xmlns:mc="http://schemas.openxmlformats.org/markup-compatibility/2006">
              <mc:Choice xmlns:v="urn:schemas-microsoft-com:vml" Requires="v">
                <p:oleObj spid="_x0000_s160902" name="Image" r:id="rId3" imgW="10057143" imgH="1269841" progId="Photoshop.Image.7">
                  <p:embed/>
                </p:oleObj>
              </mc:Choice>
              <mc:Fallback>
                <p:oleObj name="Image" r:id="rId3" imgW="10057143" imgH="1269841"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9144000" cy="8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cxnSp>
        <p:nvCxnSpPr>
          <p:cNvPr id="7" name="Straight Connector 6"/>
          <p:cNvCxnSpPr>
            <a:cxnSpLocks noChangeShapeType="1"/>
          </p:cNvCxnSpPr>
          <p:nvPr/>
        </p:nvCxnSpPr>
        <p:spPr bwMode="auto">
          <a:xfrm>
            <a:off x="0" y="1220788"/>
            <a:ext cx="9144000" cy="0"/>
          </a:xfrm>
          <a:prstGeom prst="line">
            <a:avLst/>
          </a:prstGeom>
          <a:noFill/>
          <a:ln w="25400">
            <a:solidFill>
              <a:srgbClr val="00206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0" y="-1"/>
            <a:ext cx="9144000" cy="1209675"/>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3"/>
          <p:cNvSpPr>
            <a:spLocks noGrp="1"/>
          </p:cNvSpPr>
          <p:nvPr>
            <p:ph type="ftr" sz="quarter" idx="10"/>
          </p:nvPr>
        </p:nvSpPr>
        <p:spPr/>
        <p:txBody>
          <a:bodyPr/>
          <a:lstStyle>
            <a:lvl1pPr>
              <a:defRPr/>
            </a:lvl1pPr>
          </a:lstStyle>
          <a:p>
            <a:pPr>
              <a:defRPr/>
            </a:pPr>
            <a:endParaRPr lang="en-US"/>
          </a:p>
        </p:txBody>
      </p:sp>
      <p:sp>
        <p:nvSpPr>
          <p:cNvPr id="9" name="Slide Number Placeholder 4"/>
          <p:cNvSpPr>
            <a:spLocks noGrp="1"/>
          </p:cNvSpPr>
          <p:nvPr>
            <p:ph type="sldNum" sz="quarter" idx="11"/>
          </p:nvPr>
        </p:nvSpPr>
        <p:spPr/>
        <p:txBody>
          <a:bodyPr/>
          <a:lstStyle>
            <a:lvl1pPr>
              <a:defRPr/>
            </a:lvl1pPr>
          </a:lstStyle>
          <a:p>
            <a:fld id="{CE6616ED-D4A9-46FC-AA05-26257776D317}" type="slidenum">
              <a:rPr lang="en-US" altLang="en-US"/>
              <a:pPr/>
              <a:t>‹#›</a:t>
            </a:fld>
            <a:endParaRPr lang="en-US" altLang="en-US"/>
          </a:p>
        </p:txBody>
      </p:sp>
    </p:spTree>
    <p:extLst>
      <p:ext uri="{BB962C8B-B14F-4D97-AF65-F5344CB8AC3E}">
        <p14:creationId xmlns:p14="http://schemas.microsoft.com/office/powerpoint/2010/main" val="587634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3"/>
          <p:cNvGraphicFramePr>
            <a:graphicFrameLocks noChangeAspect="1"/>
          </p:cNvGraphicFramePr>
          <p:nvPr/>
        </p:nvGraphicFramePr>
        <p:xfrm>
          <a:off x="0" y="6781800"/>
          <a:ext cx="9144000" cy="87313"/>
        </p:xfrm>
        <a:graphic>
          <a:graphicData uri="http://schemas.openxmlformats.org/presentationml/2006/ole">
            <mc:AlternateContent xmlns:mc="http://schemas.openxmlformats.org/markup-compatibility/2006">
              <mc:Choice xmlns:v="urn:schemas-microsoft-com:vml" Requires="v">
                <p:oleObj spid="_x0000_s161926" name="Image" r:id="rId3" imgW="10057143" imgH="1269841" progId="Photoshop.Image.7">
                  <p:embed/>
                </p:oleObj>
              </mc:Choice>
              <mc:Fallback>
                <p:oleObj name="Image" r:id="rId3" imgW="10057143" imgH="1269841"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9144000" cy="8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3"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90600"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831850"/>
            <a:ext cx="9906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a:cxnSpLocks noChangeShapeType="1"/>
          </p:cNvCxnSpPr>
          <p:nvPr/>
        </p:nvCxnSpPr>
        <p:spPr bwMode="auto">
          <a:xfrm>
            <a:off x="914400" y="1219200"/>
            <a:ext cx="8229600" cy="1588"/>
          </a:xfrm>
          <a:prstGeom prst="line">
            <a:avLst/>
          </a:prstGeom>
          <a:noFill/>
          <a:ln w="25400">
            <a:solidFill>
              <a:srgbClr val="00206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 name="Footer Placeholder 1"/>
          <p:cNvSpPr>
            <a:spLocks noGrp="1"/>
          </p:cNvSpPr>
          <p:nvPr>
            <p:ph type="ftr" sz="quarter" idx="10"/>
          </p:nvPr>
        </p:nvSpPr>
        <p:spPr/>
        <p:txBody>
          <a:bodyPr/>
          <a:lstStyle>
            <a:lvl1pPr>
              <a:defRPr/>
            </a:lvl1pPr>
          </a:lstStyle>
          <a:p>
            <a:pPr>
              <a:defRPr/>
            </a:pPr>
            <a:endParaRPr lang="en-US"/>
          </a:p>
        </p:txBody>
      </p:sp>
      <p:sp>
        <p:nvSpPr>
          <p:cNvPr id="7" name="Slide Number Placeholder 2"/>
          <p:cNvSpPr>
            <a:spLocks noGrp="1"/>
          </p:cNvSpPr>
          <p:nvPr>
            <p:ph type="sldNum" sz="quarter" idx="11"/>
          </p:nvPr>
        </p:nvSpPr>
        <p:spPr/>
        <p:txBody>
          <a:bodyPr/>
          <a:lstStyle>
            <a:lvl1pPr>
              <a:defRPr/>
            </a:lvl1pPr>
          </a:lstStyle>
          <a:p>
            <a:fld id="{26ED92C0-B6E0-4AF1-BDD2-68A10DB964FD}" type="slidenum">
              <a:rPr lang="en-US" altLang="en-US"/>
              <a:pPr/>
              <a:t>‹#›</a:t>
            </a:fld>
            <a:endParaRPr lang="en-US" altLang="en-US"/>
          </a:p>
        </p:txBody>
      </p:sp>
    </p:spTree>
    <p:extLst>
      <p:ext uri="{BB962C8B-B14F-4D97-AF65-F5344CB8AC3E}">
        <p14:creationId xmlns:p14="http://schemas.microsoft.com/office/powerpoint/2010/main" val="2424393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graphicFrame>
        <p:nvGraphicFramePr>
          <p:cNvPr id="2" name="Object 3"/>
          <p:cNvGraphicFramePr>
            <a:graphicFrameLocks noChangeAspect="1"/>
          </p:cNvGraphicFramePr>
          <p:nvPr/>
        </p:nvGraphicFramePr>
        <p:xfrm>
          <a:off x="0" y="6781800"/>
          <a:ext cx="9144000" cy="87313"/>
        </p:xfrm>
        <a:graphic>
          <a:graphicData uri="http://schemas.openxmlformats.org/presentationml/2006/ole">
            <mc:AlternateContent xmlns:mc="http://schemas.openxmlformats.org/markup-compatibility/2006">
              <mc:Choice xmlns:v="urn:schemas-microsoft-com:vml" Requires="v">
                <p:oleObj spid="_x0000_s162950" name="Image" r:id="rId3" imgW="10057143" imgH="1269841" progId="Photoshop.Image.7">
                  <p:embed/>
                </p:oleObj>
              </mc:Choice>
              <mc:Fallback>
                <p:oleObj name="Image" r:id="rId3" imgW="10057143" imgH="1269841"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9144000" cy="8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 name="Slide Number Placeholder 3"/>
          <p:cNvSpPr>
            <a:spLocks noGrp="1"/>
          </p:cNvSpPr>
          <p:nvPr>
            <p:ph type="sldNum" sz="quarter" idx="10"/>
          </p:nvPr>
        </p:nvSpPr>
        <p:spPr/>
        <p:txBody>
          <a:bodyPr/>
          <a:lstStyle>
            <a:lvl1pPr>
              <a:defRPr/>
            </a:lvl1pPr>
          </a:lstStyle>
          <a:p>
            <a:fld id="{7D9E3336-B9E7-4F42-B3BE-EA0ABC45E937}" type="slidenum">
              <a:rPr lang="en-US" altLang="en-US"/>
              <a:pPr/>
              <a:t>‹#›</a:t>
            </a:fld>
            <a:endParaRPr lang="en-US" altLang="en-US"/>
          </a:p>
        </p:txBody>
      </p:sp>
    </p:spTree>
    <p:extLst>
      <p:ext uri="{BB962C8B-B14F-4D97-AF65-F5344CB8AC3E}">
        <p14:creationId xmlns:p14="http://schemas.microsoft.com/office/powerpoint/2010/main" val="367069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graphicFrame>
        <p:nvGraphicFramePr>
          <p:cNvPr id="5" name="Object 3"/>
          <p:cNvGraphicFramePr>
            <a:graphicFrameLocks noChangeAspect="1"/>
          </p:cNvGraphicFramePr>
          <p:nvPr/>
        </p:nvGraphicFramePr>
        <p:xfrm>
          <a:off x="0" y="6781800"/>
          <a:ext cx="9144000" cy="87313"/>
        </p:xfrm>
        <a:graphic>
          <a:graphicData uri="http://schemas.openxmlformats.org/presentationml/2006/ole">
            <mc:AlternateContent xmlns:mc="http://schemas.openxmlformats.org/markup-compatibility/2006">
              <mc:Choice xmlns:v="urn:schemas-microsoft-com:vml" Requires="v">
                <p:oleObj spid="_x0000_s163974" name="Image" r:id="rId3" imgW="10057143" imgH="1269841" progId="">
                  <p:embed/>
                </p:oleObj>
              </mc:Choice>
              <mc:Fallback>
                <p:oleObj name="Image" r:id="rId3" imgW="10057143" imgH="1269841"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9144000" cy="8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cxnSp>
        <p:nvCxnSpPr>
          <p:cNvPr id="8" name="Straight Connector 7"/>
          <p:cNvCxnSpPr>
            <a:cxnSpLocks noChangeShapeType="1"/>
          </p:cNvCxnSpPr>
          <p:nvPr userDrawn="1"/>
        </p:nvCxnSpPr>
        <p:spPr bwMode="auto">
          <a:xfrm>
            <a:off x="0" y="1220788"/>
            <a:ext cx="9144000" cy="0"/>
          </a:xfrm>
          <a:prstGeom prst="line">
            <a:avLst/>
          </a:prstGeom>
          <a:noFill/>
          <a:ln w="25400">
            <a:solidFill>
              <a:srgbClr val="00206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0" y="-1"/>
            <a:ext cx="9144000" cy="1209675"/>
          </a:xfrm>
        </p:spPr>
        <p:txBody>
          <a:bodyPr/>
          <a:lstStyle/>
          <a:p>
            <a:r>
              <a:rPr lang="en-US"/>
              <a:t>Click to edit Master title style</a:t>
            </a:r>
          </a:p>
        </p:txBody>
      </p:sp>
      <p:sp>
        <p:nvSpPr>
          <p:cNvPr id="3" name="Content Placeholder 2"/>
          <p:cNvSpPr>
            <a:spLocks noGrp="1"/>
          </p:cNvSpPr>
          <p:nvPr>
            <p:ph sz="half" idx="1"/>
          </p:nvPr>
        </p:nvSpPr>
        <p:spPr>
          <a:xfrm>
            <a:off x="457200" y="13716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p:cNvSpPr>
            <a:spLocks noGrp="1" noChangeArrowheads="1"/>
          </p:cNvSpPr>
          <p:nvPr>
            <p:ph type="dt" sz="half" idx="10"/>
          </p:nvPr>
        </p:nvSpPr>
        <p:spPr>
          <a:xfrm>
            <a:off x="457200" y="6245225"/>
            <a:ext cx="2133600" cy="476250"/>
          </a:xfrm>
          <a:prstGeom prst="rect">
            <a:avLst/>
          </a:prstGeom>
        </p:spPr>
        <p:txBody>
          <a:bodyPr/>
          <a:lstStyle>
            <a:lvl1pPr>
              <a:defRPr>
                <a:latin typeface="Arial" charset="0"/>
                <a:ea typeface="ＭＳ Ｐゴシック" charset="-128"/>
                <a:cs typeface="ＭＳ Ｐゴシック" charset="-128"/>
              </a:defRPr>
            </a:lvl1pPr>
          </a:lstStyle>
          <a:p>
            <a:pPr>
              <a:defRPr/>
            </a:pPr>
            <a:endParaRPr lang="en-US"/>
          </a:p>
        </p:txBody>
      </p:sp>
      <p:sp>
        <p:nvSpPr>
          <p:cNvPr id="10" name="Rectangle 9"/>
          <p:cNvSpPr>
            <a:spLocks noGrp="1" noChangeArrowheads="1"/>
          </p:cNvSpPr>
          <p:nvPr>
            <p:ph type="ftr" sz="quarter" idx="11"/>
          </p:nvPr>
        </p:nvSpPr>
        <p:spPr/>
        <p:txBody>
          <a:bodyPr/>
          <a:lstStyle>
            <a:lvl1pPr>
              <a:defRPr/>
            </a:lvl1pPr>
          </a:lstStyle>
          <a:p>
            <a:pPr>
              <a:defRPr/>
            </a:pPr>
            <a:endParaRPr lang="en-US"/>
          </a:p>
        </p:txBody>
      </p:sp>
      <p:sp>
        <p:nvSpPr>
          <p:cNvPr id="11" name="Rectangle 10"/>
          <p:cNvSpPr>
            <a:spLocks noGrp="1" noChangeArrowheads="1"/>
          </p:cNvSpPr>
          <p:nvPr>
            <p:ph type="sldNum" sz="quarter" idx="12"/>
          </p:nvPr>
        </p:nvSpPr>
        <p:spPr/>
        <p:txBody>
          <a:bodyPr/>
          <a:lstStyle>
            <a:lvl1pPr>
              <a:defRPr/>
            </a:lvl1pPr>
          </a:lstStyle>
          <a:p>
            <a:fld id="{A8BA7A70-F5D1-4D27-A777-A04E43E2ECF9}" type="slidenum">
              <a:rPr lang="en-US" altLang="en-US"/>
              <a:pPr/>
              <a:t>‹#›</a:t>
            </a:fld>
            <a:endParaRPr lang="en-US" altLang="en-US"/>
          </a:p>
        </p:txBody>
      </p:sp>
    </p:spTree>
    <p:extLst>
      <p:ext uri="{BB962C8B-B14F-4D97-AF65-F5344CB8AC3E}">
        <p14:creationId xmlns:p14="http://schemas.microsoft.com/office/powerpoint/2010/main" val="2474801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219200" y="0"/>
            <a:ext cx="7924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304800" y="1371600"/>
            <a:ext cx="85344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9" name="Rectangle 5"/>
          <p:cNvSpPr>
            <a:spLocks noGrp="1" noChangeArrowheads="1"/>
          </p:cNvSpPr>
          <p:nvPr>
            <p:ph type="ftr" sz="quarter" idx="3"/>
          </p:nvPr>
        </p:nvSpPr>
        <p:spPr bwMode="auto">
          <a:xfrm>
            <a:off x="3124200" y="6461125"/>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chemeClr val="bg2"/>
                </a:solidFill>
                <a:latin typeface="Helvetica" pitchFamily="1" charset="0"/>
                <a:ea typeface="ＭＳ Ｐゴシック" pitchFamily="1" charset="-128"/>
                <a:cs typeface="ＭＳ Ｐゴシック" pitchFamily="1" charset="-128"/>
              </a:defRPr>
            </a:lvl1pPr>
          </a:lstStyle>
          <a:p>
            <a:pPr>
              <a:defRPr/>
            </a:pPr>
            <a:endParaRPr lang="en-US"/>
          </a:p>
        </p:txBody>
      </p:sp>
      <p:sp>
        <p:nvSpPr>
          <p:cNvPr id="1030" name="Rectangle 6"/>
          <p:cNvSpPr>
            <a:spLocks noGrp="1" noChangeArrowheads="1"/>
          </p:cNvSpPr>
          <p:nvPr>
            <p:ph type="sldNum" sz="quarter" idx="4"/>
          </p:nvPr>
        </p:nvSpPr>
        <p:spPr bwMode="auto">
          <a:xfrm>
            <a:off x="7010400" y="64008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Helvetica" panose="020B0604020202020204" pitchFamily="34" charset="0"/>
              </a:defRPr>
            </a:lvl1pPr>
          </a:lstStyle>
          <a:p>
            <a:fld id="{A3B12BEF-83DD-4E61-9FB3-6C262861BAA3}" type="slidenum">
              <a:rPr lang="en-US" altLang="en-US"/>
              <a:pPr/>
              <a:t>‹#›</a:t>
            </a:fld>
            <a:endParaRPr lang="en-US" altLang="en-US"/>
          </a:p>
        </p:txBody>
      </p:sp>
      <p:graphicFrame>
        <p:nvGraphicFramePr>
          <p:cNvPr id="2" name="Object 2"/>
          <p:cNvGraphicFramePr>
            <a:graphicFrameLocks noChangeAspect="1"/>
          </p:cNvGraphicFramePr>
          <p:nvPr/>
        </p:nvGraphicFramePr>
        <p:xfrm>
          <a:off x="0" y="6781800"/>
          <a:ext cx="9144000" cy="87313"/>
        </p:xfrm>
        <a:graphic>
          <a:graphicData uri="http://schemas.openxmlformats.org/presentationml/2006/ole">
            <mc:AlternateContent xmlns:mc="http://schemas.openxmlformats.org/markup-compatibility/2006">
              <mc:Choice xmlns:v="urn:schemas-microsoft-com:vml" Requires="v">
                <p:oleObj spid="_x0000_s1166" name="Image" r:id="rId8" imgW="10057143" imgH="1269841" progId="Photoshop.Image.7">
                  <p:embed/>
                </p:oleObj>
              </mc:Choice>
              <mc:Fallback>
                <p:oleObj name="Image" r:id="rId8" imgW="10057143" imgH="1269841" progId="Photoshop.Image.7">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6781800"/>
                        <a:ext cx="9144000" cy="8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cxnSp>
        <p:nvCxnSpPr>
          <p:cNvPr id="12" name="Straight Connector 11"/>
          <p:cNvCxnSpPr>
            <a:cxnSpLocks noChangeShapeType="1"/>
          </p:cNvCxnSpPr>
          <p:nvPr/>
        </p:nvCxnSpPr>
        <p:spPr bwMode="auto">
          <a:xfrm>
            <a:off x="914400" y="1219200"/>
            <a:ext cx="8229600" cy="1588"/>
          </a:xfrm>
          <a:prstGeom prst="line">
            <a:avLst/>
          </a:prstGeom>
          <a:noFill/>
          <a:ln w="25400">
            <a:solidFill>
              <a:srgbClr val="00206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1032" name="Picture 8"/>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0"/>
            <a:ext cx="990600"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0" y="831850"/>
            <a:ext cx="9906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Lst>
  <p:hf hdr="0" ftr="0" dt="0"/>
  <p:txStyles>
    <p:titleStyle>
      <a:lvl1pPr algn="ctr" rtl="0" eaLnBrk="0" fontAlgn="base" hangingPunct="0">
        <a:spcBef>
          <a:spcPct val="0"/>
        </a:spcBef>
        <a:spcAft>
          <a:spcPct val="0"/>
        </a:spcAft>
        <a:defRPr sz="4400">
          <a:solidFill>
            <a:srgbClr val="2D2D8A"/>
          </a:solidFill>
          <a:latin typeface="+mj-lt"/>
          <a:ea typeface="MS PGothic" panose="020B0600070205080204" pitchFamily="34" charset="-128"/>
          <a:cs typeface="ＭＳ Ｐゴシック" pitchFamily="-65" charset="-128"/>
        </a:defRPr>
      </a:lvl1pPr>
      <a:lvl2pPr algn="ctr" rtl="0" eaLnBrk="0" fontAlgn="base" hangingPunct="0">
        <a:spcBef>
          <a:spcPct val="0"/>
        </a:spcBef>
        <a:spcAft>
          <a:spcPct val="0"/>
        </a:spcAft>
        <a:defRPr sz="4400">
          <a:solidFill>
            <a:srgbClr val="2D2D8A"/>
          </a:solidFill>
          <a:latin typeface="Helvetica" pitchFamily="-65" charset="0"/>
          <a:ea typeface="MS PGothic" panose="020B0600070205080204" pitchFamily="34" charset="-128"/>
          <a:cs typeface="ＭＳ Ｐゴシック" pitchFamily="-65" charset="-128"/>
        </a:defRPr>
      </a:lvl2pPr>
      <a:lvl3pPr algn="ctr" rtl="0" eaLnBrk="0" fontAlgn="base" hangingPunct="0">
        <a:spcBef>
          <a:spcPct val="0"/>
        </a:spcBef>
        <a:spcAft>
          <a:spcPct val="0"/>
        </a:spcAft>
        <a:defRPr sz="4400">
          <a:solidFill>
            <a:srgbClr val="2D2D8A"/>
          </a:solidFill>
          <a:latin typeface="Helvetica" pitchFamily="-65" charset="0"/>
          <a:ea typeface="MS PGothic" panose="020B0600070205080204" pitchFamily="34" charset="-128"/>
          <a:cs typeface="ＭＳ Ｐゴシック" pitchFamily="-65" charset="-128"/>
        </a:defRPr>
      </a:lvl3pPr>
      <a:lvl4pPr algn="ctr" rtl="0" eaLnBrk="0" fontAlgn="base" hangingPunct="0">
        <a:spcBef>
          <a:spcPct val="0"/>
        </a:spcBef>
        <a:spcAft>
          <a:spcPct val="0"/>
        </a:spcAft>
        <a:defRPr sz="4400">
          <a:solidFill>
            <a:srgbClr val="2D2D8A"/>
          </a:solidFill>
          <a:latin typeface="Helvetica" pitchFamily="-65" charset="0"/>
          <a:ea typeface="MS PGothic" panose="020B0600070205080204" pitchFamily="34" charset="-128"/>
          <a:cs typeface="ＭＳ Ｐゴシック" pitchFamily="-65" charset="-128"/>
        </a:defRPr>
      </a:lvl4pPr>
      <a:lvl5pPr algn="ctr" rtl="0" eaLnBrk="0" fontAlgn="base" hangingPunct="0">
        <a:spcBef>
          <a:spcPct val="0"/>
        </a:spcBef>
        <a:spcAft>
          <a:spcPct val="0"/>
        </a:spcAft>
        <a:defRPr sz="4400">
          <a:solidFill>
            <a:srgbClr val="2D2D8A"/>
          </a:solidFill>
          <a:latin typeface="Helvetica" pitchFamily="-65" charset="0"/>
          <a:ea typeface="MS PGothic" panose="020B0600070205080204" pitchFamily="34" charset="-128"/>
          <a:cs typeface="ＭＳ Ｐゴシック" pitchFamily="-65" charset="-128"/>
        </a:defRPr>
      </a:lvl5pPr>
      <a:lvl6pPr marL="457200" algn="ctr" rtl="0" eaLnBrk="1" fontAlgn="base" hangingPunct="1">
        <a:spcBef>
          <a:spcPct val="0"/>
        </a:spcBef>
        <a:spcAft>
          <a:spcPct val="0"/>
        </a:spcAft>
        <a:defRPr sz="4400">
          <a:solidFill>
            <a:srgbClr val="FFCC33"/>
          </a:solidFill>
          <a:latin typeface="Helvetica" pitchFamily="-65" charset="0"/>
        </a:defRPr>
      </a:lvl6pPr>
      <a:lvl7pPr marL="914400" algn="ctr" rtl="0" eaLnBrk="1" fontAlgn="base" hangingPunct="1">
        <a:spcBef>
          <a:spcPct val="0"/>
        </a:spcBef>
        <a:spcAft>
          <a:spcPct val="0"/>
        </a:spcAft>
        <a:defRPr sz="4400">
          <a:solidFill>
            <a:srgbClr val="FFCC33"/>
          </a:solidFill>
          <a:latin typeface="Helvetica" pitchFamily="-65" charset="0"/>
        </a:defRPr>
      </a:lvl7pPr>
      <a:lvl8pPr marL="1371600" algn="ctr" rtl="0" eaLnBrk="1" fontAlgn="base" hangingPunct="1">
        <a:spcBef>
          <a:spcPct val="0"/>
        </a:spcBef>
        <a:spcAft>
          <a:spcPct val="0"/>
        </a:spcAft>
        <a:defRPr sz="4400">
          <a:solidFill>
            <a:srgbClr val="FFCC33"/>
          </a:solidFill>
          <a:latin typeface="Helvetica" pitchFamily="-65" charset="0"/>
        </a:defRPr>
      </a:lvl8pPr>
      <a:lvl9pPr marL="1828800" algn="ctr" rtl="0" eaLnBrk="1" fontAlgn="base" hangingPunct="1">
        <a:spcBef>
          <a:spcPct val="0"/>
        </a:spcBef>
        <a:spcAft>
          <a:spcPct val="0"/>
        </a:spcAft>
        <a:defRPr sz="4400">
          <a:solidFill>
            <a:srgbClr val="FFCC33"/>
          </a:solidFill>
          <a:latin typeface="Helvetica" pitchFamily="-65"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65"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creativecommons.org/licenses/by-nc-sa/3.0/"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wmf"/></Relationships>
</file>

<file path=ppt/slides/_rels/slide45.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8.wmf"/><Relationship Id="rId4" Type="http://schemas.openxmlformats.org/officeDocument/2006/relationships/image" Target="../media/image27.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1.wmf"/><Relationship Id="rId4" Type="http://schemas.openxmlformats.org/officeDocument/2006/relationships/hyperlink" Target="http://creativecommons.org/licenses/by-nc-sa/3.0/"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pastebin.com/hXk3JG8m"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pastebin.com/m2d3myyP"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ChangeArrowheads="1"/>
          </p:cNvSpPr>
          <p:nvPr>
            <p:ph type="ctrTitle"/>
          </p:nvPr>
        </p:nvSpPr>
        <p:spPr/>
        <p:txBody>
          <a:bodyPr/>
          <a:lstStyle/>
          <a:p>
            <a:pPr eaLnBrk="1" hangingPunct="1"/>
            <a:r>
              <a:rPr lang="en-US" altLang="en-US" dirty="0" smtClean="0"/>
              <a:t>Software Development Processes</a:t>
            </a:r>
            <a:br>
              <a:rPr lang="en-US" altLang="en-US" dirty="0" smtClean="0"/>
            </a:br>
            <a:r>
              <a:rPr lang="en-US" altLang="en-US" dirty="0" smtClean="0"/>
              <a:t>Teaming</a:t>
            </a:r>
            <a:br>
              <a:rPr lang="en-US" altLang="en-US" dirty="0" smtClean="0"/>
            </a:br>
            <a:r>
              <a:rPr lang="en-US" altLang="en-US" dirty="0" smtClean="0"/>
              <a:t>Pair Programming</a:t>
            </a:r>
            <a:br>
              <a:rPr lang="en-US" altLang="en-US" dirty="0" smtClean="0"/>
            </a:br>
            <a:r>
              <a:rPr lang="en-US" altLang="en-US" dirty="0" smtClean="0"/>
              <a:t>Introduction to Ruby</a:t>
            </a:r>
          </a:p>
        </p:txBody>
      </p:sp>
      <p:sp>
        <p:nvSpPr>
          <p:cNvPr id="10242" name="Rectangle 3"/>
          <p:cNvSpPr>
            <a:spLocks noGrp="1" noChangeArrowheads="1"/>
          </p:cNvSpPr>
          <p:nvPr>
            <p:ph type="subTitle" idx="1"/>
          </p:nvPr>
        </p:nvSpPr>
        <p:spPr>
          <a:xfrm>
            <a:off x="609600" y="4800600"/>
            <a:ext cx="7924800" cy="1295400"/>
          </a:xfrm>
        </p:spPr>
        <p:txBody>
          <a:bodyPr/>
          <a:lstStyle/>
          <a:p>
            <a:pPr eaLnBrk="1" hangingPunct="1"/>
            <a:r>
              <a:rPr lang="en-US" altLang="en-US" dirty="0" smtClean="0"/>
              <a:t>Hank Walker</a:t>
            </a:r>
          </a:p>
        </p:txBody>
      </p:sp>
      <p:sp>
        <p:nvSpPr>
          <p:cNvPr id="1024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C9630C8-4435-4ACE-A9D2-443903378F9B}" type="slidenum">
              <a:rPr lang="en-US" altLang="en-US" sz="1400">
                <a:latin typeface="Helvetica" panose="020B0604020202020204" pitchFamily="34" charset="0"/>
              </a:rPr>
              <a:pPr eaLnBrk="1" hangingPunct="1"/>
              <a:t>1</a:t>
            </a:fld>
            <a:endParaRPr lang="en-US" altLang="en-US" sz="1400">
              <a:latin typeface="Helvetica" panose="020B0604020202020204" pitchFamily="34" charset="0"/>
            </a:endParaRPr>
          </a:p>
        </p:txBody>
      </p:sp>
      <p:sp>
        <p:nvSpPr>
          <p:cNvPr id="10244" name="TextBox 5"/>
          <p:cNvSpPr txBox="1">
            <a:spLocks noChangeArrowheads="1"/>
          </p:cNvSpPr>
          <p:nvPr/>
        </p:nvSpPr>
        <p:spPr bwMode="auto">
          <a:xfrm>
            <a:off x="2743200" y="62484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200">
                <a:latin typeface="Arial Narrow" panose="020B0606020202030204" pitchFamily="34" charset="0"/>
              </a:rPr>
              <a:t>© 2013 Armando Fox &amp; David Patterson, all rights reserved</a:t>
            </a:r>
          </a:p>
        </p:txBody>
      </p:sp>
      <p:pic>
        <p:nvPicPr>
          <p:cNvPr id="6" name="Picture 4"/>
          <p:cNvPicPr>
            <a:picLocks noChangeAspect="1"/>
          </p:cNvPicPr>
          <p:nvPr/>
        </p:nvPicPr>
        <p:blipFill>
          <a:blip r:embed="rId3">
            <a:extLst>
              <a:ext uri="{28A0092B-C50C-407E-A947-70E740481C1C}">
                <a14:useLocalDpi xmlns:a14="http://schemas.microsoft.com/office/drawing/2010/main" val="0"/>
              </a:ext>
            </a:extLst>
          </a:blip>
          <a:srcRect t="32170" b="34920"/>
          <a:stretch>
            <a:fillRect/>
          </a:stretch>
        </p:blipFill>
        <p:spPr bwMode="auto">
          <a:xfrm>
            <a:off x="2190750" y="0"/>
            <a:ext cx="47625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414932" y="5695950"/>
            <a:ext cx="8314136" cy="461665"/>
          </a:xfrm>
          <a:prstGeom prst="rect">
            <a:avLst/>
          </a:prstGeom>
          <a:noFill/>
        </p:spPr>
        <p:txBody>
          <a:bodyPr wrap="none" rtlCol="0">
            <a:spAutoFit/>
          </a:bodyPr>
          <a:lstStyle/>
          <a:p>
            <a:r>
              <a:rPr lang="en-US" dirty="0" smtClean="0"/>
              <a:t>Based on materials from Armando Fox and David Patterson</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219200" y="0"/>
            <a:ext cx="7162800" cy="1143000"/>
          </a:xfrm>
        </p:spPr>
        <p:txBody>
          <a:bodyPr/>
          <a:lstStyle/>
          <a:p>
            <a:r>
              <a:rPr lang="en-US" altLang="en-US" smtClean="0"/>
              <a:t>Spiral Lifecycle</a:t>
            </a:r>
          </a:p>
        </p:txBody>
      </p:sp>
      <p:pic>
        <p:nvPicPr>
          <p:cNvPr id="24578" name="Content Placeholder 7" descr="Spiral.pdf"/>
          <p:cNvPicPr>
            <a:picLocks noGrp="1" noChangeAspect="1"/>
          </p:cNvPicPr>
          <p:nvPr>
            <p:ph idx="1"/>
          </p:nvPr>
        </p:nvPicPr>
        <p:blipFill>
          <a:blip r:embed="rId2">
            <a:extLst>
              <a:ext uri="{28A0092B-C50C-407E-A947-70E740481C1C}">
                <a14:useLocalDpi xmlns:a14="http://schemas.microsoft.com/office/drawing/2010/main" val="0"/>
              </a:ext>
            </a:extLst>
          </a:blip>
          <a:srcRect l="-24026" r="-24026"/>
          <a:stretch>
            <a:fillRect/>
          </a:stretch>
        </p:blipFill>
        <p:spPr>
          <a:xfrm>
            <a:off x="609600" y="1371600"/>
            <a:ext cx="8534400" cy="4754563"/>
          </a:xfrm>
        </p:spPr>
      </p:pic>
      <p:sp>
        <p:nvSpPr>
          <p:cNvPr id="2457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C323BE9C-64CD-463C-BE8D-ED5DBEF828EE}" type="slidenum">
              <a:rPr lang="en-US" altLang="en-US" sz="1400">
                <a:latin typeface="Helvetica" panose="020B0604020202020204" pitchFamily="34" charset="0"/>
              </a:rPr>
              <a:pPr eaLnBrk="1" hangingPunct="1"/>
              <a:t>10</a:t>
            </a:fld>
            <a:endParaRPr lang="en-US" altLang="en-US" sz="1400">
              <a:latin typeface="Helvetica" panose="020B0604020202020204" pitchFamily="34" charset="0"/>
            </a:endParaRPr>
          </a:p>
        </p:txBody>
      </p:sp>
      <p:sp>
        <p:nvSpPr>
          <p:cNvPr id="24580" name="TextBox 4"/>
          <p:cNvSpPr txBox="1">
            <a:spLocks noChangeArrowheads="1"/>
          </p:cNvSpPr>
          <p:nvPr/>
        </p:nvSpPr>
        <p:spPr bwMode="auto">
          <a:xfrm>
            <a:off x="152400" y="5867400"/>
            <a:ext cx="23622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000" dirty="0"/>
              <a:t>(Figure </a:t>
            </a:r>
            <a:r>
              <a:rPr lang="en-US" altLang="en-US" sz="1000" dirty="0" smtClean="0"/>
              <a:t>1.2, </a:t>
            </a:r>
            <a:r>
              <a:rPr lang="en-US" altLang="en-US" sz="1000" i="1" dirty="0"/>
              <a:t>Engineering Long Lasting Software</a:t>
            </a:r>
            <a:r>
              <a:rPr lang="en-US" altLang="en-US" sz="1000" dirty="0"/>
              <a:t> by Armando Fox and David Patterson, </a:t>
            </a:r>
            <a:r>
              <a:rPr lang="en-US" altLang="en-US" sz="1000" dirty="0" smtClean="0"/>
              <a:t>1</a:t>
            </a:r>
            <a:r>
              <a:rPr lang="en-US" altLang="en-US" sz="1000" baseline="30000" dirty="0" smtClean="0"/>
              <a:t>st</a:t>
            </a:r>
            <a:r>
              <a:rPr lang="en-US" altLang="en-US" sz="1000" dirty="0" smtClean="0"/>
              <a:t> edition</a:t>
            </a:r>
            <a:r>
              <a:rPr lang="en-US" altLang="en-US" sz="1000" dirty="0"/>
              <a:t>, </a:t>
            </a:r>
            <a:r>
              <a:rPr lang="en-US" altLang="en-US" sz="1000" dirty="0" smtClean="0"/>
              <a:t>2014.)</a:t>
            </a:r>
            <a:endParaRPr lang="en-US" altLang="en-US" sz="10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Spiral Good &amp; Bad</a:t>
            </a:r>
            <a:endParaRPr lang="en-US" dirty="0"/>
          </a:p>
        </p:txBody>
      </p:sp>
      <p:sp>
        <p:nvSpPr>
          <p:cNvPr id="6" name="Content Placeholder 5"/>
          <p:cNvSpPr>
            <a:spLocks noGrp="1"/>
          </p:cNvSpPr>
          <p:nvPr>
            <p:ph sz="half" idx="1"/>
          </p:nvPr>
        </p:nvSpPr>
        <p:spPr/>
        <p:txBody>
          <a:bodyPr/>
          <a:lstStyle/>
          <a:p>
            <a:r>
              <a:rPr lang="en-US" altLang="en-US" dirty="0" smtClean="0"/>
              <a:t>Iterations involve the customer before the product is completed</a:t>
            </a:r>
          </a:p>
          <a:p>
            <a:pPr lvl="1"/>
            <a:r>
              <a:rPr lang="en-US" altLang="en-US" dirty="0" smtClean="0"/>
              <a:t>Reduces chances of misunderstandings</a:t>
            </a:r>
          </a:p>
          <a:p>
            <a:r>
              <a:rPr lang="en-US" altLang="en-US" dirty="0" smtClean="0"/>
              <a:t>Risk management part of lifecycle</a:t>
            </a:r>
          </a:p>
          <a:p>
            <a:r>
              <a:rPr lang="en-US" altLang="en-US" dirty="0" smtClean="0"/>
              <a:t>Project monitoring easy</a:t>
            </a:r>
          </a:p>
          <a:p>
            <a:r>
              <a:rPr lang="en-US" altLang="en-US" dirty="0" smtClean="0"/>
              <a:t>Schedule &amp; cost more realistic over time</a:t>
            </a:r>
          </a:p>
        </p:txBody>
      </p:sp>
      <p:sp>
        <p:nvSpPr>
          <p:cNvPr id="7" name="Content Placeholder 6"/>
          <p:cNvSpPr>
            <a:spLocks noGrp="1"/>
          </p:cNvSpPr>
          <p:nvPr>
            <p:ph sz="half" idx="2"/>
          </p:nvPr>
        </p:nvSpPr>
        <p:spPr>
          <a:xfrm>
            <a:off x="4648200" y="1371600"/>
            <a:ext cx="4191000" cy="4754563"/>
          </a:xfrm>
        </p:spPr>
        <p:txBody>
          <a:bodyPr/>
          <a:lstStyle/>
          <a:p>
            <a:r>
              <a:rPr lang="en-US" altLang="en-US" dirty="0" smtClean="0"/>
              <a:t>Iterations 6 to 24 </a:t>
            </a:r>
            <a:r>
              <a:rPr lang="en-US" altLang="en-US" dirty="0" err="1" smtClean="0"/>
              <a:t>mo</a:t>
            </a:r>
            <a:r>
              <a:rPr lang="en-US" altLang="en-US" dirty="0" smtClean="0"/>
              <a:t> long</a:t>
            </a:r>
          </a:p>
          <a:p>
            <a:pPr lvl="1"/>
            <a:r>
              <a:rPr lang="en-US" altLang="en-US" dirty="0"/>
              <a:t>T</a:t>
            </a:r>
            <a:r>
              <a:rPr lang="en-US" altLang="en-US" dirty="0" smtClean="0"/>
              <a:t>ime for customers to change their minds!</a:t>
            </a:r>
          </a:p>
          <a:p>
            <a:r>
              <a:rPr lang="en-US" altLang="en-US" dirty="0" smtClean="0"/>
              <a:t>Lots of documentation per iteration</a:t>
            </a:r>
          </a:p>
          <a:p>
            <a:r>
              <a:rPr lang="en-US" altLang="en-US" dirty="0" smtClean="0"/>
              <a:t>Lots of rules to follow, hard for whole project</a:t>
            </a:r>
          </a:p>
          <a:p>
            <a:r>
              <a:rPr lang="en-US" altLang="en-US" dirty="0" smtClean="0"/>
              <a:t>Cost of process is high</a:t>
            </a:r>
          </a:p>
          <a:p>
            <a:r>
              <a:rPr lang="en-US" altLang="en-US" dirty="0" smtClean="0"/>
              <a:t>Hard to meet budget and schedule targets</a:t>
            </a:r>
          </a:p>
        </p:txBody>
      </p:sp>
      <p:sp>
        <p:nvSpPr>
          <p:cNvPr id="2560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F1B45C46-0DFF-4429-9D73-58E4E001FE54}" type="slidenum">
              <a:rPr lang="en-US" altLang="en-US" sz="1400">
                <a:latin typeface="Helvetica" panose="020B0604020202020204" pitchFamily="34" charset="0"/>
              </a:rPr>
              <a:pPr eaLnBrk="1" hangingPunct="1"/>
              <a:t>11</a:t>
            </a:fld>
            <a:endParaRPr lang="en-US" altLang="en-US" sz="1400">
              <a:latin typeface="Helvetica" panose="020B0604020202020204" pitchFamily="34" charset="0"/>
            </a:endParaRPr>
          </a:p>
        </p:txBody>
      </p:sp>
      <p:pic>
        <p:nvPicPr>
          <p:cNvPr id="25605" name="Picture 7" descr="good.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 y="76200"/>
            <a:ext cx="21082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8" descr="bad2.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72300" y="139700"/>
            <a:ext cx="20955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dba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400" y="614063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3" restart="whenNotActive" fill="hold" evtFilter="cancelBubble" nodeType="interactiveSeq">
                <p:stCondLst>
                  <p:cond evt="onClick" delay="0">
                    <p:tgtEl>
                      <p:spTgt spid="3"/>
                    </p:tgtEl>
                  </p:cond>
                </p:stCondLst>
                <p:endSync evt="end" delay="0">
                  <p:rtn val="all"/>
                </p:endSync>
                <p:childTnLst>
                  <p:par>
                    <p:cTn id="44" fill="hold">
                      <p:stCondLst>
                        <p:cond delay="0"/>
                      </p:stCondLst>
                      <p:childTnLst>
                        <p:par>
                          <p:cTn id="45" fill="hold">
                            <p:stCondLst>
                              <p:cond delay="0"/>
                            </p:stCondLst>
                            <p:childTnLst>
                              <p:par>
                                <p:cTn id="46" presetID="1" presetClass="mediacall" presetSubtype="0" fill="hold" nodeType="clickEffect">
                                  <p:stCondLst>
                                    <p:cond delay="0"/>
                                  </p:stCondLst>
                                  <p:childTnLst>
                                    <p:cmd type="call" cmd="playFrom(0.0)">
                                      <p:cBhvr>
                                        <p:cTn id="47" dur="20317" fill="hold"/>
                                        <p:tgtEl>
                                          <p:spTgt spid="3"/>
                                        </p:tgtEl>
                                      </p:cBhvr>
                                    </p:cmd>
                                  </p:childTnLst>
                                </p:cTn>
                              </p:par>
                            </p:childTnLst>
                          </p:cTn>
                        </p:par>
                      </p:childTnLst>
                    </p:cTn>
                  </p:par>
                </p:childTnLst>
              </p:cTn>
              <p:nextCondLst>
                <p:cond evt="onClick" delay="0">
                  <p:tgtEl>
                    <p:spTgt spid="3"/>
                  </p:tgtEl>
                </p:cond>
              </p:nextCondLst>
            </p:seq>
            <p:audio>
              <p:cMediaNode vol="80000">
                <p:cTn id="48" fill="hold" display="0">
                  <p:stCondLst>
                    <p:cond delay="indefinite"/>
                  </p:stCondLst>
                  <p:endCondLst>
                    <p:cond evt="onStopAudio" delay="0">
                      <p:tgtEl>
                        <p:sldTgt/>
                      </p:tgtEl>
                    </p:cond>
                  </p:endCondLst>
                </p:cTn>
                <p:tgtEl>
                  <p:spTgt spid="3"/>
                </p:tgtEl>
              </p:cMediaNode>
            </p:audio>
          </p:childTnLst>
        </p:cTn>
      </p:par>
    </p:tnLst>
    <p:bldLst>
      <p:bldP spid="6" grpId="0" build="p"/>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6" descr="RUP.pdf"/>
          <p:cNvPicPr>
            <a:picLocks noChangeAspect="1"/>
          </p:cNvPicPr>
          <p:nvPr/>
        </p:nvPicPr>
        <p:blipFill rotWithShape="1">
          <a:blip r:embed="rId2">
            <a:extLst>
              <a:ext uri="{28A0092B-C50C-407E-A947-70E740481C1C}">
                <a14:useLocalDpi xmlns:a14="http://schemas.microsoft.com/office/drawing/2010/main" val="0"/>
              </a:ext>
            </a:extLst>
          </a:blip>
          <a:srcRect t="24813" b="1990"/>
          <a:stretch/>
        </p:blipFill>
        <p:spPr bwMode="auto">
          <a:xfrm>
            <a:off x="152400" y="1524000"/>
            <a:ext cx="8915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Title 1"/>
          <p:cNvSpPr>
            <a:spLocks noGrp="1"/>
          </p:cNvSpPr>
          <p:nvPr>
            <p:ph type="title"/>
          </p:nvPr>
        </p:nvSpPr>
        <p:spPr/>
        <p:txBody>
          <a:bodyPr/>
          <a:lstStyle/>
          <a:p>
            <a:r>
              <a:rPr lang="en-US" altLang="en-US" dirty="0" smtClean="0"/>
              <a:t>Rational Unified Process (RUP) Lifecycle (2003)</a:t>
            </a:r>
          </a:p>
        </p:txBody>
      </p:sp>
      <p:sp>
        <p:nvSpPr>
          <p:cNvPr id="2662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D762CD6-0276-4CE2-AFCA-81B6A15B0F20}" type="slidenum">
              <a:rPr lang="en-US" altLang="en-US" sz="1400">
                <a:latin typeface="Helvetica" panose="020B0604020202020204" pitchFamily="34" charset="0"/>
              </a:rPr>
              <a:pPr eaLnBrk="1" hangingPunct="1"/>
              <a:t>12</a:t>
            </a:fld>
            <a:endParaRPr lang="en-US" altLang="en-US" sz="1400">
              <a:latin typeface="Helvetica" panose="020B0604020202020204" pitchFamily="34" charset="0"/>
            </a:endParaRPr>
          </a:p>
        </p:txBody>
      </p:sp>
      <p:sp>
        <p:nvSpPr>
          <p:cNvPr id="26628" name="TextBox 4"/>
          <p:cNvSpPr txBox="1">
            <a:spLocks noChangeArrowheads="1"/>
          </p:cNvSpPr>
          <p:nvPr/>
        </p:nvSpPr>
        <p:spPr bwMode="auto">
          <a:xfrm>
            <a:off x="152400" y="6075362"/>
            <a:ext cx="23622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000" dirty="0"/>
              <a:t>(Figure </a:t>
            </a:r>
            <a:r>
              <a:rPr lang="en-US" altLang="en-US" sz="1000" dirty="0" smtClean="0"/>
              <a:t>1.3, </a:t>
            </a:r>
            <a:r>
              <a:rPr lang="en-US" altLang="en-US" sz="1000" i="1" dirty="0"/>
              <a:t>Engineering </a:t>
            </a:r>
            <a:r>
              <a:rPr lang="en-US" altLang="en-US" sz="1000" i="1" dirty="0" smtClean="0"/>
              <a:t>Software as a Service </a:t>
            </a:r>
            <a:r>
              <a:rPr lang="en-US" altLang="en-US" sz="1000" dirty="0" smtClean="0"/>
              <a:t>by </a:t>
            </a:r>
            <a:r>
              <a:rPr lang="en-US" altLang="en-US" sz="1000" dirty="0"/>
              <a:t>Armando Fox and David Patterson, </a:t>
            </a:r>
            <a:r>
              <a:rPr lang="en-US" altLang="en-US" sz="1000" dirty="0" smtClean="0"/>
              <a:t>1</a:t>
            </a:r>
            <a:r>
              <a:rPr lang="en-US" altLang="en-US" sz="1000" baseline="30000" dirty="0" smtClean="0"/>
              <a:t>st</a:t>
            </a:r>
            <a:r>
              <a:rPr lang="en-US" altLang="en-US" sz="1000" dirty="0" smtClean="0"/>
              <a:t> edition</a:t>
            </a:r>
            <a:r>
              <a:rPr lang="en-US" altLang="en-US" sz="1000" dirty="0"/>
              <a:t>, </a:t>
            </a:r>
            <a:r>
              <a:rPr lang="en-US" altLang="en-US" sz="1000" dirty="0" smtClean="0"/>
              <a:t>2014.)</a:t>
            </a:r>
            <a:endParaRPr lang="en-US" altLang="en-US" sz="10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ltLang="en-US" smtClean="0"/>
              <a:t>RUP Phases</a:t>
            </a:r>
          </a:p>
        </p:txBody>
      </p:sp>
      <p:sp>
        <p:nvSpPr>
          <p:cNvPr id="3" name="Content Placeholder 2"/>
          <p:cNvSpPr>
            <a:spLocks noGrp="1"/>
          </p:cNvSpPr>
          <p:nvPr>
            <p:ph idx="1"/>
          </p:nvPr>
        </p:nvSpPr>
        <p:spPr>
          <a:xfrm>
            <a:off x="304800" y="1371601"/>
            <a:ext cx="8534400" cy="4572000"/>
          </a:xfrm>
          <a:ln>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numCol="2"/>
          <a:lstStyle/>
          <a:p>
            <a:pPr marL="514350" indent="-514350">
              <a:buFontTx/>
              <a:buNone/>
              <a:defRPr/>
            </a:pPr>
            <a:r>
              <a:rPr lang="en-US" dirty="0" smtClean="0">
                <a:ea typeface="ＭＳ Ｐゴシック" pitchFamily="-65" charset="-128"/>
              </a:rPr>
              <a:t>4 Phases (can iterate)</a:t>
            </a:r>
          </a:p>
          <a:p>
            <a:pPr marL="514350" indent="-514350">
              <a:buFont typeface="+mj-lt"/>
              <a:buAutoNum type="arabicPeriod"/>
              <a:defRPr/>
            </a:pPr>
            <a:r>
              <a:rPr lang="en-US" dirty="0" smtClean="0">
                <a:solidFill>
                  <a:srgbClr val="0000FF"/>
                </a:solidFill>
                <a:ea typeface="ＭＳ Ｐゴシック" pitchFamily="-65" charset="-128"/>
              </a:rPr>
              <a:t>Inception</a:t>
            </a:r>
            <a:r>
              <a:rPr lang="en-US" dirty="0" smtClean="0">
                <a:ea typeface="ＭＳ Ｐゴシック" pitchFamily="-65" charset="-128"/>
              </a:rPr>
              <a:t>: business case, set schedule and budget, risk assessment </a:t>
            </a:r>
          </a:p>
          <a:p>
            <a:pPr marL="514350" indent="-514350">
              <a:buFont typeface="+mj-lt"/>
              <a:buAutoNum type="arabicPeriod"/>
              <a:defRPr/>
            </a:pPr>
            <a:r>
              <a:rPr lang="en-US" dirty="0" smtClean="0">
                <a:solidFill>
                  <a:srgbClr val="0000FF"/>
                </a:solidFill>
                <a:ea typeface="ＭＳ Ｐゴシック" pitchFamily="-65" charset="-128"/>
              </a:rPr>
              <a:t>Elaboration</a:t>
            </a:r>
            <a:r>
              <a:rPr lang="en-US" dirty="0" smtClean="0">
                <a:ea typeface="ＭＳ Ｐゴシック" pitchFamily="-65" charset="-128"/>
              </a:rPr>
              <a:t>: use cases, SW archi- tecture, prototype</a:t>
            </a:r>
          </a:p>
          <a:p>
            <a:pPr marL="514350" indent="-514350">
              <a:buFont typeface="+mj-lt"/>
              <a:buAutoNum type="arabicPeriod"/>
              <a:defRPr/>
            </a:pPr>
            <a:endParaRPr lang="en-US" dirty="0" smtClean="0">
              <a:ea typeface="ＭＳ Ｐゴシック" pitchFamily="-65" charset="-128"/>
            </a:endParaRPr>
          </a:p>
          <a:p>
            <a:pPr marL="514350" indent="-514350">
              <a:buFont typeface="+mj-lt"/>
              <a:buAutoNum type="arabicPeriod"/>
              <a:defRPr/>
            </a:pPr>
            <a:r>
              <a:rPr lang="en-US" dirty="0" smtClean="0">
                <a:solidFill>
                  <a:srgbClr val="0000FF"/>
                </a:solidFill>
                <a:ea typeface="ＭＳ Ｐゴシック" pitchFamily="-65" charset="-128"/>
              </a:rPr>
              <a:t>Construction</a:t>
            </a:r>
            <a:r>
              <a:rPr lang="en-US" dirty="0" smtClean="0">
                <a:ea typeface="ＭＳ Ｐゴシック" pitchFamily="-65" charset="-128"/>
              </a:rPr>
              <a:t>: codes and tests the product, 1</a:t>
            </a:r>
            <a:r>
              <a:rPr lang="en-US" baseline="30000" dirty="0" smtClean="0">
                <a:ea typeface="ＭＳ Ｐゴシック" pitchFamily="-65" charset="-128"/>
              </a:rPr>
              <a:t>st</a:t>
            </a:r>
            <a:r>
              <a:rPr lang="en-US" dirty="0" smtClean="0">
                <a:ea typeface="ＭＳ Ｐゴシック" pitchFamily="-65" charset="-128"/>
              </a:rPr>
              <a:t> release</a:t>
            </a:r>
          </a:p>
          <a:p>
            <a:pPr marL="514350" indent="-514350">
              <a:buFont typeface="+mj-lt"/>
              <a:buAutoNum type="arabicPeriod"/>
              <a:defRPr/>
            </a:pPr>
            <a:r>
              <a:rPr lang="en-US" dirty="0" smtClean="0">
                <a:solidFill>
                  <a:srgbClr val="0000FF"/>
                </a:solidFill>
                <a:ea typeface="ＭＳ Ｐゴシック" pitchFamily="-65" charset="-128"/>
              </a:rPr>
              <a:t>Transition</a:t>
            </a:r>
            <a:r>
              <a:rPr lang="en-US" dirty="0" smtClean="0">
                <a:ea typeface="ＭＳ Ｐゴシック" pitchFamily="-65" charset="-128"/>
              </a:rPr>
              <a:t>: move to real environment, get customer acceptance</a:t>
            </a:r>
          </a:p>
          <a:p>
            <a:pPr>
              <a:defRPr/>
            </a:pPr>
            <a:endParaRPr lang="en-US" dirty="0">
              <a:ea typeface="ＭＳ Ｐゴシック" pitchFamily="-65" charset="-128"/>
            </a:endParaRPr>
          </a:p>
        </p:txBody>
      </p:sp>
      <p:sp>
        <p:nvSpPr>
          <p:cNvPr id="2765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D6EAFF5-3DC8-422F-9838-A4D1B662E138}" type="slidenum">
              <a:rPr lang="en-US" altLang="en-US" sz="1400">
                <a:latin typeface="Helvetica" panose="020B0604020202020204" pitchFamily="34" charset="0"/>
              </a:rPr>
              <a:pPr eaLnBrk="1" hangingPunct="1"/>
              <a:t>13</a:t>
            </a:fld>
            <a:endParaRPr lang="en-US" altLang="en-US" sz="1400">
              <a:latin typeface="Helvetica" panose="020B0604020202020204"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ltLang="en-US" smtClean="0"/>
              <a:t>RUP Engineering Disciplines</a:t>
            </a:r>
          </a:p>
        </p:txBody>
      </p:sp>
      <p:sp>
        <p:nvSpPr>
          <p:cNvPr id="28674" name="Content Placeholder 2"/>
          <p:cNvSpPr>
            <a:spLocks noGrp="1"/>
          </p:cNvSpPr>
          <p:nvPr>
            <p:ph idx="1"/>
          </p:nvPr>
        </p:nvSpPr>
        <p:spPr>
          <a:xfrm>
            <a:off x="304800" y="1371600"/>
            <a:ext cx="8534400" cy="4572000"/>
          </a:xfrm>
        </p:spPr>
        <p:txBody>
          <a:bodyPr/>
          <a:lstStyle/>
          <a:p>
            <a:pPr marL="514350" indent="-514350">
              <a:buFontTx/>
              <a:buNone/>
            </a:pPr>
            <a:r>
              <a:rPr lang="en-US" altLang="en-US" smtClean="0"/>
              <a:t>6 disciplines of people over lifetime of project</a:t>
            </a:r>
          </a:p>
          <a:p>
            <a:pPr marL="514350" indent="-514350">
              <a:buFont typeface="Helvetica" panose="020B0604020202020204" pitchFamily="34" charset="0"/>
              <a:buAutoNum type="arabicPeriod"/>
            </a:pPr>
            <a:r>
              <a:rPr lang="en-US" altLang="en-US" smtClean="0"/>
              <a:t>Business Modeling </a:t>
            </a:r>
          </a:p>
          <a:p>
            <a:pPr marL="514350" indent="-514350">
              <a:buFont typeface="Helvetica" panose="020B0604020202020204" pitchFamily="34" charset="0"/>
              <a:buAutoNum type="arabicPeriod"/>
            </a:pPr>
            <a:r>
              <a:rPr lang="en-US" altLang="en-US" smtClean="0"/>
              <a:t>Requirements </a:t>
            </a:r>
          </a:p>
          <a:p>
            <a:pPr marL="514350" indent="-514350">
              <a:buFont typeface="Helvetica" panose="020B0604020202020204" pitchFamily="34" charset="0"/>
              <a:buAutoNum type="arabicPeriod"/>
            </a:pPr>
            <a:r>
              <a:rPr lang="en-US" altLang="en-US" smtClean="0"/>
              <a:t>Analysis and Design </a:t>
            </a:r>
          </a:p>
          <a:p>
            <a:pPr marL="514350" indent="-514350">
              <a:buFont typeface="Helvetica" panose="020B0604020202020204" pitchFamily="34" charset="0"/>
              <a:buAutoNum type="arabicPeriod"/>
            </a:pPr>
            <a:r>
              <a:rPr lang="en-US" altLang="en-US" smtClean="0"/>
              <a:t>Implementation</a:t>
            </a:r>
          </a:p>
          <a:p>
            <a:pPr marL="514350" indent="-514350">
              <a:buFont typeface="Helvetica" panose="020B0604020202020204" pitchFamily="34" charset="0"/>
              <a:buAutoNum type="arabicPeriod"/>
            </a:pPr>
            <a:r>
              <a:rPr lang="en-US" altLang="en-US" smtClean="0"/>
              <a:t>Test</a:t>
            </a:r>
          </a:p>
          <a:p>
            <a:pPr marL="514350" indent="-514350">
              <a:buFont typeface="Helvetica" panose="020B0604020202020204" pitchFamily="34" charset="0"/>
              <a:buAutoNum type="arabicPeriod"/>
            </a:pPr>
            <a:r>
              <a:rPr lang="en-US" altLang="en-US" smtClean="0"/>
              <a:t>Deployment</a:t>
            </a:r>
          </a:p>
        </p:txBody>
      </p:sp>
      <p:sp>
        <p:nvSpPr>
          <p:cNvPr id="28675"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66856D2-0FE6-4C95-AA70-CA2C98AC2E8D}" type="slidenum">
              <a:rPr lang="en-US" altLang="en-US" sz="1400">
                <a:latin typeface="Helvetica" panose="020B0604020202020204" pitchFamily="34" charset="0"/>
              </a:rPr>
              <a:pPr eaLnBrk="1" hangingPunct="1"/>
              <a:t>14</a:t>
            </a:fld>
            <a:endParaRPr lang="en-US" altLang="en-US" sz="1400">
              <a:latin typeface="Helvetica" panose="020B0604020202020204"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p:txBody>
          <a:bodyPr/>
          <a:lstStyle/>
          <a:p>
            <a:r>
              <a:rPr lang="en-US" altLang="en-US" smtClean="0"/>
              <a:t>Business practices tied to development process</a:t>
            </a:r>
          </a:p>
          <a:p>
            <a:r>
              <a:rPr lang="en-US" altLang="en-US" smtClean="0"/>
              <a:t>Lots of tools from Rational (now IBM)</a:t>
            </a:r>
          </a:p>
          <a:p>
            <a:r>
              <a:rPr lang="en-US" altLang="en-US" smtClean="0"/>
              <a:t>Tools support gradual improvement of project</a:t>
            </a:r>
          </a:p>
        </p:txBody>
      </p:sp>
      <p:sp>
        <p:nvSpPr>
          <p:cNvPr id="7" name="Content Placeholder 6"/>
          <p:cNvSpPr>
            <a:spLocks noGrp="1"/>
          </p:cNvSpPr>
          <p:nvPr>
            <p:ph sz="half" idx="2"/>
          </p:nvPr>
        </p:nvSpPr>
        <p:spPr>
          <a:xfrm>
            <a:off x="4648200" y="1371600"/>
            <a:ext cx="4267200" cy="4754563"/>
          </a:xfrm>
        </p:spPr>
        <p:txBody>
          <a:bodyPr/>
          <a:lstStyle/>
          <a:p>
            <a:r>
              <a:rPr lang="en-US" altLang="en-US" dirty="0" smtClean="0"/>
              <a:t>Tools are expensive (not open source)</a:t>
            </a:r>
          </a:p>
          <a:p>
            <a:r>
              <a:rPr lang="en-US" altLang="en-US" dirty="0" smtClean="0"/>
              <a:t>So many options to tailor RUP to a company, so do not use all the tools</a:t>
            </a:r>
          </a:p>
          <a:p>
            <a:r>
              <a:rPr lang="en-US" altLang="en-US" dirty="0" smtClean="0"/>
              <a:t>Only good for medium to  large-scale projects</a:t>
            </a:r>
          </a:p>
          <a:p>
            <a:r>
              <a:rPr lang="en-US" altLang="en-US" dirty="0" smtClean="0"/>
              <a:t>Manager’</a:t>
            </a:r>
            <a:r>
              <a:rPr lang="en-US" altLang="ja-JP" dirty="0" smtClean="0"/>
              <a:t>s set size of iterations to make manageable</a:t>
            </a:r>
            <a:endParaRPr lang="en-US" altLang="en-US" dirty="0" smtClean="0"/>
          </a:p>
        </p:txBody>
      </p:sp>
      <p:sp>
        <p:nvSpPr>
          <p:cNvPr id="297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58111675-56F1-47B3-B691-335AE81746F8}" type="slidenum">
              <a:rPr lang="en-US" altLang="en-US" sz="1400">
                <a:latin typeface="Helvetica" panose="020B0604020202020204" pitchFamily="34" charset="0"/>
              </a:rPr>
              <a:pPr eaLnBrk="1" hangingPunct="1"/>
              <a:t>15</a:t>
            </a:fld>
            <a:endParaRPr lang="en-US" altLang="en-US" sz="1400">
              <a:latin typeface="Helvetica" panose="020B0604020202020204" pitchFamily="34" charset="0"/>
            </a:endParaRPr>
          </a:p>
        </p:txBody>
      </p:sp>
      <p:pic>
        <p:nvPicPr>
          <p:cNvPr id="29701" name="Picture 7" descr="goo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21082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8" descr="bad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139700"/>
            <a:ext cx="20955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RUP Good &amp; Bad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4" descr="manager2.JPG"/>
          <p:cNvPicPr>
            <a:picLocks noChangeAspect="1"/>
          </p:cNvPicPr>
          <p:nvPr/>
        </p:nvPicPr>
        <p:blipFill rotWithShape="1">
          <a:blip r:embed="rId3">
            <a:extLst>
              <a:ext uri="{28A0092B-C50C-407E-A947-70E740481C1C}">
                <a14:useLocalDpi xmlns:a14="http://schemas.microsoft.com/office/drawing/2010/main" val="0"/>
              </a:ext>
            </a:extLst>
          </a:blip>
          <a:srcRect l="13845" r="12801"/>
          <a:stretch/>
        </p:blipFill>
        <p:spPr bwMode="auto">
          <a:xfrm>
            <a:off x="6705600" y="1881188"/>
            <a:ext cx="227076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2" name="Title 1"/>
          <p:cNvSpPr>
            <a:spLocks noGrp="1"/>
          </p:cNvSpPr>
          <p:nvPr>
            <p:ph type="title"/>
          </p:nvPr>
        </p:nvSpPr>
        <p:spPr/>
        <p:txBody>
          <a:bodyPr/>
          <a:lstStyle/>
          <a:p>
            <a:r>
              <a:rPr lang="en-US" altLang="en-US" smtClean="0"/>
              <a:t>P&amp;D Project Manager</a:t>
            </a:r>
          </a:p>
        </p:txBody>
      </p:sp>
      <p:sp>
        <p:nvSpPr>
          <p:cNvPr id="3" name="Content Placeholder 2"/>
          <p:cNvSpPr>
            <a:spLocks noGrp="1"/>
          </p:cNvSpPr>
          <p:nvPr>
            <p:ph idx="1"/>
          </p:nvPr>
        </p:nvSpPr>
        <p:spPr>
          <a:xfrm>
            <a:off x="304800" y="1371600"/>
            <a:ext cx="7086600" cy="4754563"/>
          </a:xfrm>
        </p:spPr>
        <p:txBody>
          <a:bodyPr/>
          <a:lstStyle/>
          <a:p>
            <a:r>
              <a:rPr lang="en-US" altLang="en-US" smtClean="0"/>
              <a:t>P&amp;D depends on </a:t>
            </a:r>
            <a:r>
              <a:rPr lang="en-US" altLang="en-US" smtClean="0">
                <a:solidFill>
                  <a:srgbClr val="0000FF"/>
                </a:solidFill>
              </a:rPr>
              <a:t>Project Managers</a:t>
            </a:r>
          </a:p>
          <a:p>
            <a:pPr lvl="1"/>
            <a:r>
              <a:rPr lang="en-US" altLang="en-US" smtClean="0"/>
              <a:t>Write contract to win the project </a:t>
            </a:r>
          </a:p>
          <a:p>
            <a:pPr lvl="1"/>
            <a:r>
              <a:rPr lang="en-US" altLang="en-US" smtClean="0"/>
              <a:t>Recruit development team</a:t>
            </a:r>
          </a:p>
          <a:p>
            <a:pPr lvl="1"/>
            <a:r>
              <a:rPr lang="en-US" altLang="en-US" smtClean="0"/>
              <a:t>Evaluate software engineers performance, which sets salary</a:t>
            </a:r>
          </a:p>
          <a:p>
            <a:pPr lvl="1"/>
            <a:r>
              <a:rPr lang="en-US" altLang="en-US" smtClean="0"/>
              <a:t>Estimate costs, maintain schedule, evaluate risks &amp; overcomes them</a:t>
            </a:r>
          </a:p>
          <a:p>
            <a:pPr lvl="1"/>
            <a:r>
              <a:rPr lang="en-US" altLang="en-US" smtClean="0"/>
              <a:t>Document project management plan</a:t>
            </a:r>
          </a:p>
          <a:p>
            <a:pPr lvl="1"/>
            <a:r>
              <a:rPr lang="en-US" altLang="en-US" smtClean="0"/>
              <a:t>Gets credit for success or blamed if projects are late or over budget</a:t>
            </a:r>
          </a:p>
          <a:p>
            <a:pPr lvl="1"/>
            <a:endParaRPr lang="en-US" altLang="en-US" smtClean="0"/>
          </a:p>
        </p:txBody>
      </p:sp>
      <p:sp>
        <p:nvSpPr>
          <p:cNvPr id="30724"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F6156212-5DC2-4D42-B4A5-2E0763B19A79}" type="slidenum">
              <a:rPr lang="en-US" altLang="en-US" sz="1400">
                <a:latin typeface="Helvetica" panose="020B0604020202020204" pitchFamily="34" charset="0"/>
              </a:rPr>
              <a:pPr eaLnBrk="1" hangingPunct="1"/>
              <a:t>16</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4" descr="hierach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514600"/>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6" name="Title 1"/>
          <p:cNvSpPr>
            <a:spLocks noGrp="1"/>
          </p:cNvSpPr>
          <p:nvPr>
            <p:ph type="title"/>
          </p:nvPr>
        </p:nvSpPr>
        <p:spPr/>
        <p:txBody>
          <a:bodyPr/>
          <a:lstStyle/>
          <a:p>
            <a:r>
              <a:rPr lang="en-US" altLang="en-US" smtClean="0"/>
              <a:t>P&amp;D Team Size</a:t>
            </a:r>
          </a:p>
        </p:txBody>
      </p:sp>
      <p:sp>
        <p:nvSpPr>
          <p:cNvPr id="3" name="Content Placeholder 2"/>
          <p:cNvSpPr>
            <a:spLocks noGrp="1"/>
          </p:cNvSpPr>
          <p:nvPr>
            <p:ph idx="1"/>
          </p:nvPr>
        </p:nvSpPr>
        <p:spPr>
          <a:xfrm>
            <a:off x="304800" y="1371600"/>
            <a:ext cx="8458200" cy="4754563"/>
          </a:xfrm>
        </p:spPr>
        <p:txBody>
          <a:bodyPr/>
          <a:lstStyle/>
          <a:p>
            <a:pPr>
              <a:buFontTx/>
              <a:buNone/>
            </a:pPr>
            <a:r>
              <a:rPr lang="ja-JP" altLang="en-US" dirty="0" smtClean="0"/>
              <a:t>“</a:t>
            </a:r>
            <a:r>
              <a:rPr lang="en-US" altLang="ja-JP" dirty="0" smtClean="0"/>
              <a:t>Adding manpower to a late software project makes it later.</a:t>
            </a:r>
            <a:r>
              <a:rPr lang="ja-JP" altLang="en-US" dirty="0" smtClean="0"/>
              <a:t>”</a:t>
            </a:r>
            <a:endParaRPr lang="en-US" altLang="ja-JP" dirty="0" smtClean="0"/>
          </a:p>
          <a:p>
            <a:pPr>
              <a:buFontTx/>
              <a:buNone/>
            </a:pPr>
            <a:r>
              <a:rPr lang="en-US" altLang="en-US" sz="2800" dirty="0" smtClean="0"/>
              <a:t>	Fred Brooks, Jr., </a:t>
            </a:r>
            <a:br>
              <a:rPr lang="en-US" altLang="en-US" sz="2800" dirty="0" smtClean="0"/>
            </a:br>
            <a:r>
              <a:rPr lang="en-US" altLang="en-US" sz="2800" i="1" dirty="0" smtClean="0"/>
              <a:t>The Mythical Man-Month</a:t>
            </a:r>
          </a:p>
          <a:p>
            <a:r>
              <a:rPr lang="en-US" altLang="en-US" dirty="0" smtClean="0"/>
              <a:t>It takes time for new </a:t>
            </a:r>
            <a:br>
              <a:rPr lang="en-US" altLang="en-US" dirty="0" smtClean="0"/>
            </a:br>
            <a:r>
              <a:rPr lang="en-US" altLang="en-US" dirty="0" smtClean="0"/>
              <a:t>people to learn project</a:t>
            </a:r>
          </a:p>
          <a:p>
            <a:r>
              <a:rPr lang="en-US" altLang="en-US" dirty="0" smtClean="0"/>
              <a:t>Communication time grows </a:t>
            </a:r>
            <a:br>
              <a:rPr lang="en-US" altLang="en-US" dirty="0" smtClean="0"/>
            </a:br>
            <a:r>
              <a:rPr lang="en-US" altLang="en-US" dirty="0" smtClean="0"/>
              <a:t>with size, leaving less time for work</a:t>
            </a:r>
          </a:p>
          <a:p>
            <a:r>
              <a:rPr lang="en-US" altLang="en-US" dirty="0" smtClean="0"/>
              <a:t>Groups of 4 to 9 people, but hierarchically composed for larger projects</a:t>
            </a:r>
          </a:p>
        </p:txBody>
      </p:sp>
      <p:sp>
        <p:nvSpPr>
          <p:cNvPr id="31748"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CC2A2C03-8032-44AA-BA42-6110D5EEB610}" type="slidenum">
              <a:rPr lang="en-US" altLang="en-US" sz="1400">
                <a:latin typeface="Helvetica" panose="020B0604020202020204" pitchFamily="34" charset="0"/>
              </a:rPr>
              <a:pPr eaLnBrk="1" hangingPunct="1"/>
              <a:t>17</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7D94946E-DB29-4132-802D-B43BFC54DB80}" type="slidenum">
              <a:rPr lang="en-US" altLang="en-US" sz="1400">
                <a:latin typeface="Helvetica" panose="020B0604020202020204" pitchFamily="34" charset="0"/>
              </a:rPr>
              <a:pPr eaLnBrk="1" hangingPunct="1"/>
              <a:t>18</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a:solidFill>
                  <a:schemeClr val="bg1"/>
                </a:solidFill>
                <a:latin typeface="Arial Black"/>
                <a:ea typeface="+mn-ea"/>
                <a:cs typeface="Arial Black"/>
              </a:rPr>
              <a:t>END</a:t>
            </a:r>
          </a:p>
        </p:txBody>
      </p:sp>
      <p:sp>
        <p:nvSpPr>
          <p:cNvPr id="32771"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Box 3"/>
          <p:cNvSpPr txBox="1">
            <a:spLocks noChangeArrowheads="1"/>
          </p:cNvSpPr>
          <p:nvPr/>
        </p:nvSpPr>
        <p:spPr bwMode="auto">
          <a:xfrm>
            <a:off x="1371600" y="3362325"/>
            <a:ext cx="6858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800" b="1" dirty="0">
                <a:ln>
                  <a:solidFill>
                    <a:schemeClr val="tx1"/>
                  </a:solidFill>
                </a:ln>
                <a:solidFill>
                  <a:srgbClr val="66FF33"/>
                </a:solidFill>
              </a:rPr>
              <a:t>All rely on thorough documentation</a:t>
            </a:r>
            <a:endParaRPr lang="en-US" altLang="en-US" sz="2800" b="1" dirty="0">
              <a:ln>
                <a:solidFill>
                  <a:schemeClr val="tx1"/>
                </a:solidFill>
              </a:ln>
              <a:solidFill>
                <a:srgbClr val="66FF33"/>
              </a:solidFill>
              <a:latin typeface="Symbol" panose="05050102010706020507" pitchFamily="18" charset="2"/>
            </a:endParaRPr>
          </a:p>
        </p:txBody>
      </p:sp>
      <p:sp>
        <p:nvSpPr>
          <p:cNvPr id="33794" name="TextBox 4"/>
          <p:cNvSpPr txBox="1">
            <a:spLocks noChangeArrowheads="1"/>
          </p:cNvSpPr>
          <p:nvPr/>
        </p:nvSpPr>
        <p:spPr bwMode="auto">
          <a:xfrm>
            <a:off x="1371600" y="4038600"/>
            <a:ext cx="7010400" cy="954087"/>
          </a:xfrm>
          <a:prstGeom prst="rect">
            <a:avLst/>
          </a:prstGeom>
          <a:solidFill>
            <a:schemeClr val="bg1"/>
          </a:solid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800" b="1" dirty="0">
                <a:solidFill>
                  <a:srgbClr val="99CC00"/>
                </a:solidFill>
              </a:rPr>
              <a:t>All rely on a manager </a:t>
            </a:r>
            <a:r>
              <a:rPr lang="en-US" altLang="en-US" sz="2800" b="1" dirty="0" smtClean="0">
                <a:solidFill>
                  <a:srgbClr val="99CC00"/>
                </a:solidFill>
              </a:rPr>
              <a:t>to be </a:t>
            </a:r>
            <a:r>
              <a:rPr lang="en-US" altLang="en-US" sz="2800" b="1" dirty="0">
                <a:solidFill>
                  <a:srgbClr val="99CC00"/>
                </a:solidFill>
              </a:rPr>
              <a:t>in charge of the project</a:t>
            </a:r>
          </a:p>
        </p:txBody>
      </p:sp>
      <p:sp>
        <p:nvSpPr>
          <p:cNvPr id="33795" name="TextBox 5"/>
          <p:cNvSpPr txBox="1">
            <a:spLocks noChangeArrowheads="1"/>
          </p:cNvSpPr>
          <p:nvPr/>
        </p:nvSpPr>
        <p:spPr bwMode="auto">
          <a:xfrm>
            <a:off x="1371600" y="5068888"/>
            <a:ext cx="7010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800" b="1" dirty="0">
                <a:solidFill>
                  <a:srgbClr val="FF6699"/>
                </a:solidFill>
              </a:rPr>
              <a:t>All use iteration and prototypes</a:t>
            </a:r>
            <a:endParaRPr lang="en-US" altLang="en-US" sz="2800" b="1" dirty="0">
              <a:solidFill>
                <a:srgbClr val="FF6699"/>
              </a:solidFill>
              <a:latin typeface="Symbol" panose="05050102010706020507" pitchFamily="18" charset="2"/>
            </a:endParaRPr>
          </a:p>
        </p:txBody>
      </p:sp>
      <p:grpSp>
        <p:nvGrpSpPr>
          <p:cNvPr id="33796" name="Group 10"/>
          <p:cNvGrpSpPr>
            <a:grpSpLocks/>
          </p:cNvGrpSpPr>
          <p:nvPr/>
        </p:nvGrpSpPr>
        <p:grpSpPr bwMode="auto">
          <a:xfrm>
            <a:off x="960438" y="2325688"/>
            <a:ext cx="7116762" cy="954087"/>
            <a:chOff x="960651" y="1743730"/>
            <a:chExt cx="7116549" cy="714700"/>
          </a:xfrm>
        </p:grpSpPr>
        <p:sp>
          <p:nvSpPr>
            <p:cNvPr id="33802" name="TextBox 2"/>
            <p:cNvSpPr txBox="1">
              <a:spLocks noChangeArrowheads="1"/>
            </p:cNvSpPr>
            <p:nvPr/>
          </p:nvSpPr>
          <p:spPr bwMode="auto">
            <a:xfrm>
              <a:off x="1371600" y="1743730"/>
              <a:ext cx="6705600" cy="7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800" b="1" dirty="0">
                  <a:solidFill>
                    <a:srgbClr val="FF9900"/>
                  </a:solidFill>
                </a:rPr>
                <a:t>All rely on careful planning, and measure progress against the plan</a:t>
              </a:r>
              <a:endParaRPr lang="en-US" altLang="en-US" sz="2800" b="1" dirty="0">
                <a:solidFill>
                  <a:srgbClr val="FF9900"/>
                </a:solidFill>
                <a:latin typeface="Symbol" panose="05050102010706020507" pitchFamily="18" charset="2"/>
              </a:endParaRPr>
            </a:p>
          </p:txBody>
        </p:sp>
        <p:sp>
          <p:nvSpPr>
            <p:cNvPr id="33803" name="Rectangle 6"/>
            <p:cNvSpPr>
              <a:spLocks noChangeArrowheads="1"/>
            </p:cNvSpPr>
            <p:nvPr/>
          </p:nvSpPr>
          <p:spPr bwMode="auto">
            <a:xfrm>
              <a:off x="960651" y="1809750"/>
              <a:ext cx="4154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grpSp>
      <p:sp>
        <p:nvSpPr>
          <p:cNvPr id="33797" name="Rectangle 7"/>
          <p:cNvSpPr>
            <a:spLocks noChangeArrowheads="1"/>
          </p:cNvSpPr>
          <p:nvPr/>
        </p:nvSpPr>
        <p:spPr bwMode="auto">
          <a:xfrm>
            <a:off x="960438" y="3465512"/>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latin typeface="MS Gothic" panose="020B0609070205080204" pitchFamily="49" charset="-128"/>
                <a:ea typeface="MS Gothic" panose="020B0609070205080204" pitchFamily="49" charset="-128"/>
              </a:rPr>
              <a:t>☐</a:t>
            </a:r>
            <a:endParaRPr lang="en-US" altLang="en-US" dirty="0"/>
          </a:p>
        </p:txBody>
      </p:sp>
      <p:sp>
        <p:nvSpPr>
          <p:cNvPr id="33798" name="Rectangle 8"/>
          <p:cNvSpPr>
            <a:spLocks noChangeArrowheads="1"/>
          </p:cNvSpPr>
          <p:nvPr/>
        </p:nvSpPr>
        <p:spPr bwMode="auto">
          <a:xfrm>
            <a:off x="960438" y="4141787"/>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latin typeface="MS Gothic" panose="020B0609070205080204" pitchFamily="49" charset="-128"/>
                <a:ea typeface="MS Gothic" panose="020B0609070205080204" pitchFamily="49" charset="-128"/>
              </a:rPr>
              <a:t>☐</a:t>
            </a:r>
            <a:endParaRPr lang="en-US" altLang="en-US" dirty="0"/>
          </a:p>
        </p:txBody>
      </p:sp>
      <p:sp>
        <p:nvSpPr>
          <p:cNvPr id="33799" name="Rectangle 9"/>
          <p:cNvSpPr>
            <a:spLocks noChangeArrowheads="1"/>
          </p:cNvSpPr>
          <p:nvPr/>
        </p:nvSpPr>
        <p:spPr bwMode="auto">
          <a:xfrm>
            <a:off x="947738" y="5156200"/>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2" name="Title 1"/>
          <p:cNvSpPr>
            <a:spLocks noGrp="1"/>
          </p:cNvSpPr>
          <p:nvPr>
            <p:ph type="title"/>
          </p:nvPr>
        </p:nvSpPr>
        <p:spPr/>
        <p:txBody>
          <a:bodyPr/>
          <a:lstStyle/>
          <a:p>
            <a:r>
              <a:rPr lang="en-US" dirty="0" smtClean="0"/>
              <a:t>Which is FALSE about Waterfall, Spiral, and RUP Lifecycles?</a:t>
            </a:r>
            <a:endParaRPr lang="en-US" dirty="0"/>
          </a:p>
        </p:txBody>
      </p:sp>
      <p:sp>
        <p:nvSpPr>
          <p:cNvPr id="33800" name="Slide Number Placeholder 1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C52774DE-43DF-4C96-B76C-B3CC16FA21EF}" type="slidenum">
              <a:rPr lang="en-US" altLang="en-US" sz="1400">
                <a:latin typeface="Helvetica" panose="020B0604020202020204" pitchFamily="34" charset="0"/>
              </a:rPr>
              <a:pPr eaLnBrk="1" hangingPunct="1"/>
              <a:t>19</a:t>
            </a:fld>
            <a:endParaRPr lang="en-US" altLang="en-US" sz="1400">
              <a:latin typeface="Helvetica" panose="020B0604020202020204"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p:txBody>
          <a:bodyPr/>
          <a:lstStyle/>
          <a:p>
            <a:r>
              <a:rPr lang="en-US" altLang="en-US" dirty="0" smtClean="0"/>
              <a:t>Outline</a:t>
            </a:r>
          </a:p>
        </p:txBody>
      </p:sp>
      <p:sp>
        <p:nvSpPr>
          <p:cNvPr id="12290" name="Content Placeholder 2"/>
          <p:cNvSpPr>
            <a:spLocks noGrp="1"/>
          </p:cNvSpPr>
          <p:nvPr>
            <p:ph idx="1"/>
          </p:nvPr>
        </p:nvSpPr>
        <p:spPr/>
        <p:txBody>
          <a:bodyPr/>
          <a:lstStyle/>
          <a:p>
            <a:pPr>
              <a:buFont typeface="Lucida Grande" pitchFamily="-84" charset="0"/>
              <a:buChar char="§"/>
            </a:pPr>
            <a:r>
              <a:rPr lang="en-US" altLang="en-US" sz="2800" dirty="0" smtClean="0"/>
              <a:t>1.2,10.7	 SW Development Processes: Plan &amp; Document </a:t>
            </a:r>
          </a:p>
          <a:p>
            <a:pPr>
              <a:buFont typeface="Lucida Grande" pitchFamily="-84" charset="0"/>
              <a:buChar char="§"/>
            </a:pPr>
            <a:r>
              <a:rPr lang="en-US" altLang="en-US" sz="2800" smtClean="0"/>
              <a:t>1.3 SW </a:t>
            </a:r>
            <a:r>
              <a:rPr lang="en-US" altLang="en-US" sz="2800" dirty="0" smtClean="0"/>
              <a:t>Development Processes: Agile Manifesto</a:t>
            </a:r>
          </a:p>
          <a:p>
            <a:pPr>
              <a:buFont typeface="Lucida Grande" pitchFamily="-84" charset="0"/>
              <a:buChar char="§"/>
            </a:pPr>
            <a:r>
              <a:rPr lang="en-US" altLang="en-US" sz="2800" dirty="0" smtClean="0"/>
              <a:t>1.12 Fallacies and Pitfalls</a:t>
            </a:r>
          </a:p>
          <a:p>
            <a:pPr>
              <a:buFont typeface="Lucida Grande" pitchFamily="-84" charset="0"/>
              <a:buChar char="§"/>
            </a:pPr>
            <a:r>
              <a:rPr lang="en-US" altLang="en-US" sz="2800" dirty="0" smtClean="0"/>
              <a:t>10.1 It Takes a Team: Two-Pizza and Scrum</a:t>
            </a:r>
          </a:p>
          <a:p>
            <a:pPr>
              <a:buFont typeface="Lucida Grande" pitchFamily="-84" charset="0"/>
              <a:buChar char="§"/>
            </a:pPr>
            <a:r>
              <a:rPr lang="en-US" altLang="en-US" sz="2800" dirty="0" smtClean="0"/>
              <a:t>10.2 Pair Programming</a:t>
            </a:r>
          </a:p>
          <a:p>
            <a:pPr>
              <a:buFont typeface="Lucida Grande" pitchFamily="-84" charset="0"/>
              <a:buChar char="§"/>
            </a:pPr>
            <a:r>
              <a:rPr lang="en-US" altLang="en-US" sz="2800" dirty="0" smtClean="0"/>
              <a:t>3.1 Overview &amp; Three Pillars of Ruby</a:t>
            </a:r>
          </a:p>
          <a:p>
            <a:pPr>
              <a:buFont typeface="Lucida Grande" pitchFamily="-84" charset="0"/>
              <a:buChar char="§"/>
            </a:pPr>
            <a:r>
              <a:rPr lang="en-US" altLang="en-US" sz="2800" dirty="0" smtClean="0"/>
              <a:t>3.2-3.3 Everything is an object, Every operation is a method call</a:t>
            </a:r>
          </a:p>
          <a:p>
            <a:pPr>
              <a:buFont typeface="Lucida Grande" pitchFamily="-84" charset="0"/>
              <a:buChar char="§"/>
            </a:pPr>
            <a:r>
              <a:rPr lang="en-US" altLang="en-US" sz="2800" dirty="0" smtClean="0"/>
              <a:t>3.4 Ruby OOP (if time permits)</a:t>
            </a:r>
          </a:p>
        </p:txBody>
      </p:sp>
      <p:sp>
        <p:nvSpPr>
          <p:cNvPr id="1229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07EDE39-3136-4DFA-9A03-AF224B223B71}" type="slidenum">
              <a:rPr lang="en-US" altLang="en-US" sz="1400">
                <a:latin typeface="Helvetica" panose="020B0604020202020204" pitchFamily="34" charset="0"/>
              </a:rPr>
              <a:pPr eaLnBrk="1" hangingPunct="1"/>
              <a:t>2</a:t>
            </a:fld>
            <a:endParaRPr lang="en-US" altLang="en-US" sz="1400">
              <a:latin typeface="Helvetica"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795C3427-70D5-43CB-9521-B0AA16E41AC6}" type="slidenum">
              <a:rPr lang="en-US" altLang="en-US" sz="1400">
                <a:latin typeface="Helvetica" panose="020B0604020202020204" pitchFamily="34" charset="0"/>
              </a:rPr>
              <a:pPr eaLnBrk="1" hangingPunct="1"/>
              <a:t>20</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a:solidFill>
                  <a:schemeClr val="bg1"/>
                </a:solidFill>
                <a:latin typeface="Arial Black"/>
                <a:ea typeface="+mn-ea"/>
                <a:cs typeface="Arial Black"/>
              </a:rPr>
              <a:t>END</a:t>
            </a:r>
          </a:p>
        </p:txBody>
      </p:sp>
      <p:sp>
        <p:nvSpPr>
          <p:cNvPr id="35843"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r>
              <a:rPr lang="en-US" altLang="en-US" sz="4000" dirty="0" smtClean="0"/>
              <a:t>Development </a:t>
            </a:r>
            <a:r>
              <a:rPr lang="en-US" altLang="en-US" sz="4000" dirty="0"/>
              <a:t>P</a:t>
            </a:r>
            <a:r>
              <a:rPr lang="en-US" altLang="en-US" sz="4000" dirty="0" smtClean="0"/>
              <a:t>rocesses: Agile</a:t>
            </a:r>
          </a:p>
        </p:txBody>
      </p:sp>
      <p:sp>
        <p:nvSpPr>
          <p:cNvPr id="3686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6C49863-F4AD-4B1F-AC4F-CBB90CF8E4BE}" type="slidenum">
              <a:rPr lang="en-US" altLang="en-US" sz="1400">
                <a:latin typeface="Helvetica" panose="020B0604020202020204" pitchFamily="34" charset="0"/>
              </a:rPr>
              <a:pPr eaLnBrk="1" hangingPunct="1"/>
              <a:t>21</a:t>
            </a:fld>
            <a:endParaRPr lang="en-US" altLang="en-US" sz="1400">
              <a:latin typeface="Helvetica" panose="020B0604020202020204" pitchFamily="34" charset="0"/>
            </a:endParaRPr>
          </a:p>
        </p:txBody>
      </p:sp>
      <p:sp>
        <p:nvSpPr>
          <p:cNvPr id="3" name="TextBox 2"/>
          <p:cNvSpPr txBox="1"/>
          <p:nvPr/>
        </p:nvSpPr>
        <p:spPr>
          <a:xfrm>
            <a:off x="1568613" y="5554018"/>
            <a:ext cx="5851282" cy="461665"/>
          </a:xfrm>
          <a:prstGeom prst="rect">
            <a:avLst/>
          </a:prstGeom>
          <a:noFill/>
        </p:spPr>
        <p:txBody>
          <a:bodyPr wrap="none" rtlCol="0">
            <a:spAutoFit/>
          </a:bodyPr>
          <a:lstStyle/>
          <a:p>
            <a:r>
              <a:rPr lang="en-US" altLang="en-US" dirty="0" smtClean="0"/>
              <a:t>(</a:t>
            </a:r>
            <a:r>
              <a:rPr lang="en-US" altLang="en-US" i="1" dirty="0" smtClean="0"/>
              <a:t>Engineering Software as a Service</a:t>
            </a:r>
            <a:r>
              <a:rPr lang="en-US" altLang="en-US" dirty="0" smtClean="0"/>
              <a:t>§1.3)</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057400"/>
            <a:ext cx="8643663" cy="2687639"/>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ltLang="en-US" smtClean="0"/>
              <a:t>Alternative Process?</a:t>
            </a:r>
          </a:p>
        </p:txBody>
      </p:sp>
      <p:sp>
        <p:nvSpPr>
          <p:cNvPr id="36867" name="Content Placeholder 2"/>
          <p:cNvSpPr>
            <a:spLocks noGrp="1"/>
          </p:cNvSpPr>
          <p:nvPr>
            <p:ph idx="1"/>
          </p:nvPr>
        </p:nvSpPr>
        <p:spPr/>
        <p:txBody>
          <a:bodyPr/>
          <a:lstStyle/>
          <a:p>
            <a:r>
              <a:rPr lang="en-US" altLang="en-US" dirty="0" smtClean="0"/>
              <a:t>How well can Plan-and-Document hit the cost, schedule, &amp; quality target?</a:t>
            </a:r>
          </a:p>
          <a:p>
            <a:r>
              <a:rPr lang="en-US" altLang="en-US" dirty="0" smtClean="0"/>
              <a:t>P&amp;D requires extensive documentation and planning and depends on an experienced manager </a:t>
            </a:r>
          </a:p>
          <a:p>
            <a:pPr lvl="1"/>
            <a:r>
              <a:rPr lang="en-US" altLang="en-US" dirty="0" smtClean="0"/>
              <a:t>Can we build software effectively without careful planning and documentation?</a:t>
            </a:r>
          </a:p>
          <a:p>
            <a:pPr lvl="1"/>
            <a:r>
              <a:rPr lang="en-US" altLang="en-US" dirty="0" smtClean="0"/>
              <a:t>How to avoid </a:t>
            </a:r>
            <a:r>
              <a:rPr lang="ja-JP" altLang="en-US" dirty="0" smtClean="0"/>
              <a:t>“</a:t>
            </a:r>
            <a:r>
              <a:rPr lang="en-US" altLang="ja-JP" dirty="0" smtClean="0"/>
              <a:t>just hacking</a:t>
            </a:r>
            <a:r>
              <a:rPr lang="ja-JP" altLang="en-US" dirty="0" smtClean="0"/>
              <a:t>”</a:t>
            </a:r>
            <a:r>
              <a:rPr lang="en-US" altLang="ja-JP" dirty="0" smtClean="0"/>
              <a:t>?</a:t>
            </a:r>
            <a:endParaRPr lang="en-US" altLang="en-US" dirty="0" smtClean="0"/>
          </a:p>
        </p:txBody>
      </p:sp>
      <p:sp>
        <p:nvSpPr>
          <p:cNvPr id="38915"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50818E9-C42C-47E1-8860-3DF0A0C09EB9}" type="slidenum">
              <a:rPr lang="en-US" altLang="en-US" sz="1400">
                <a:latin typeface="Helvetica" panose="020B0604020202020204" pitchFamily="34" charset="0"/>
              </a:rPr>
              <a:pPr eaLnBrk="1" hangingPunct="1"/>
              <a:t>22</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86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hart 18"/>
          <p:cNvGraphicFramePr>
            <a:graphicFrameLocks/>
          </p:cNvGraphicFramePr>
          <p:nvPr>
            <p:extLst>
              <p:ext uri="{D42A27DB-BD31-4B8C-83A1-F6EECF244321}">
                <p14:modId xmlns:p14="http://schemas.microsoft.com/office/powerpoint/2010/main" val="292765943"/>
              </p:ext>
            </p:extLst>
          </p:nvPr>
        </p:nvGraphicFramePr>
        <p:xfrm>
          <a:off x="-1188720" y="4114800"/>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39937" name="Title 1"/>
          <p:cNvSpPr>
            <a:spLocks noGrp="1"/>
          </p:cNvSpPr>
          <p:nvPr>
            <p:ph type="title"/>
          </p:nvPr>
        </p:nvSpPr>
        <p:spPr/>
        <p:txBody>
          <a:bodyPr/>
          <a:lstStyle/>
          <a:p>
            <a:r>
              <a:rPr lang="en-US" altLang="en-US" dirty="0" smtClean="0"/>
              <a:t>How Well does</a:t>
            </a:r>
            <a:br>
              <a:rPr lang="en-US" altLang="en-US" dirty="0" smtClean="0"/>
            </a:br>
            <a:r>
              <a:rPr lang="en-US" altLang="en-US" dirty="0" smtClean="0"/>
              <a:t>Plan-and-Document Work?</a:t>
            </a:r>
          </a:p>
        </p:txBody>
      </p:sp>
      <p:sp>
        <p:nvSpPr>
          <p:cNvPr id="39938" name="Content Placeholder 2"/>
          <p:cNvSpPr>
            <a:spLocks noGrp="1"/>
          </p:cNvSpPr>
          <p:nvPr>
            <p:ph idx="1"/>
          </p:nvPr>
        </p:nvSpPr>
        <p:spPr/>
        <p:txBody>
          <a:bodyPr/>
          <a:lstStyle/>
          <a:p>
            <a:r>
              <a:rPr lang="en-US" altLang="en-US" smtClean="0"/>
              <a:t>IEEE Spectrum </a:t>
            </a:r>
            <a:r>
              <a:rPr lang="ja-JP" altLang="en-US" smtClean="0"/>
              <a:t>“</a:t>
            </a:r>
            <a:r>
              <a:rPr lang="en-US" altLang="ja-JP" smtClean="0"/>
              <a:t>Software Wall of Shame</a:t>
            </a:r>
            <a:r>
              <a:rPr lang="ja-JP" altLang="en-US" smtClean="0"/>
              <a:t>”</a:t>
            </a:r>
            <a:endParaRPr lang="en-US" altLang="ja-JP" smtClean="0"/>
          </a:p>
          <a:p>
            <a:pPr lvl="1"/>
            <a:r>
              <a:rPr lang="en-US" altLang="en-US" smtClean="0"/>
              <a:t>31 projects (4 from last lecture + 27): lost $17B</a:t>
            </a:r>
          </a:p>
          <a:p>
            <a:pPr lvl="1"/>
            <a:endParaRPr lang="en-US" altLang="en-US" smtClean="0"/>
          </a:p>
        </p:txBody>
      </p:sp>
      <p:sp>
        <p:nvSpPr>
          <p:cNvPr id="3993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5B4E0964-0842-4D02-81CD-EC3D0871B81A}" type="slidenum">
              <a:rPr lang="en-US" altLang="en-US" sz="1400">
                <a:latin typeface="Helvetica" panose="020B0604020202020204" pitchFamily="34" charset="0"/>
              </a:rPr>
              <a:pPr eaLnBrk="1" hangingPunct="1"/>
              <a:t>23</a:t>
            </a:fld>
            <a:endParaRPr lang="en-US" altLang="en-US" sz="1400">
              <a:latin typeface="Helvetica" panose="020B0604020202020204" pitchFamily="34" charset="0"/>
            </a:endParaRPr>
          </a:p>
        </p:txBody>
      </p:sp>
      <p:sp>
        <p:nvSpPr>
          <p:cNvPr id="76805" name="TextBox 4"/>
          <p:cNvSpPr txBox="1">
            <a:spLocks noChangeArrowheads="1"/>
          </p:cNvSpPr>
          <p:nvPr/>
        </p:nvSpPr>
        <p:spPr bwMode="auto">
          <a:xfrm>
            <a:off x="152400" y="6151562"/>
            <a:ext cx="23622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000" dirty="0"/>
              <a:t>(Figure </a:t>
            </a:r>
            <a:r>
              <a:rPr lang="en-US" altLang="en-US" sz="1000" dirty="0" smtClean="0"/>
              <a:t>1.4, </a:t>
            </a:r>
            <a:r>
              <a:rPr lang="en-US" altLang="en-US" sz="1000" i="1" dirty="0"/>
              <a:t>Engineering </a:t>
            </a:r>
            <a:r>
              <a:rPr lang="en-US" altLang="en-US" sz="1000" i="1" dirty="0" smtClean="0"/>
              <a:t>Software as a Service</a:t>
            </a:r>
            <a:r>
              <a:rPr lang="en-US" altLang="en-US" sz="1000" dirty="0" smtClean="0"/>
              <a:t> </a:t>
            </a:r>
            <a:r>
              <a:rPr lang="en-US" altLang="en-US" sz="1000" dirty="0"/>
              <a:t>by Armando Fox and David Patterson, </a:t>
            </a:r>
            <a:r>
              <a:rPr lang="en-US" altLang="en-US" sz="1000" dirty="0" smtClean="0"/>
              <a:t>1</a:t>
            </a:r>
            <a:r>
              <a:rPr lang="en-US" altLang="en-US" sz="1000" baseline="30000" dirty="0" smtClean="0"/>
              <a:t>st</a:t>
            </a:r>
            <a:r>
              <a:rPr lang="en-US" altLang="en-US" sz="1000" dirty="0" smtClean="0"/>
              <a:t> </a:t>
            </a:r>
            <a:r>
              <a:rPr lang="en-US" altLang="en-US" sz="1000" dirty="0"/>
              <a:t>edition, </a:t>
            </a:r>
            <a:r>
              <a:rPr lang="en-US" altLang="en-US" sz="1000" dirty="0" smtClean="0"/>
              <a:t>2014.)</a:t>
            </a:r>
            <a:endParaRPr lang="en-US" altLang="en-US" sz="1000" dirty="0"/>
          </a:p>
        </p:txBody>
      </p:sp>
      <p:sp>
        <p:nvSpPr>
          <p:cNvPr id="8" name="TextBox 7"/>
          <p:cNvSpPr txBox="1">
            <a:spLocks noChangeArrowheads="1"/>
          </p:cNvSpPr>
          <p:nvPr/>
        </p:nvSpPr>
        <p:spPr bwMode="auto">
          <a:xfrm>
            <a:off x="6553200" y="4876800"/>
            <a:ext cx="24384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t>3/~500 new development projects on time and </a:t>
            </a:r>
            <a:r>
              <a:rPr lang="en-US" altLang="en-US" dirty="0" smtClean="0"/>
              <a:t>budget!</a:t>
            </a:r>
            <a:endParaRPr lang="en-US" altLang="en-US" dirty="0"/>
          </a:p>
        </p:txBody>
      </p:sp>
      <p:graphicFrame>
        <p:nvGraphicFramePr>
          <p:cNvPr id="12" name="Chart 11"/>
          <p:cNvGraphicFramePr>
            <a:graphicFrameLocks/>
          </p:cNvGraphicFramePr>
          <p:nvPr>
            <p:extLst>
              <p:ext uri="{D42A27DB-BD31-4B8C-83A1-F6EECF244321}">
                <p14:modId xmlns:p14="http://schemas.microsoft.com/office/powerpoint/2010/main" val="456510340"/>
              </p:ext>
            </p:extLst>
          </p:nvPr>
        </p:nvGraphicFramePr>
        <p:xfrm>
          <a:off x="-1143000" y="2290250"/>
          <a:ext cx="4386262"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p:cNvGraphicFramePr>
            <a:graphicFrameLocks/>
          </p:cNvGraphicFramePr>
          <p:nvPr>
            <p:extLst>
              <p:ext uri="{D42A27DB-BD31-4B8C-83A1-F6EECF244321}">
                <p14:modId xmlns:p14="http://schemas.microsoft.com/office/powerpoint/2010/main" val="1267194479"/>
              </p:ext>
            </p:extLst>
          </p:nvPr>
        </p:nvGraphicFramePr>
        <p:xfrm>
          <a:off x="2590800" y="2210414"/>
          <a:ext cx="367665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Chart 19"/>
          <p:cNvGraphicFramePr>
            <a:graphicFrameLocks/>
          </p:cNvGraphicFramePr>
          <p:nvPr>
            <p:extLst>
              <p:ext uri="{D42A27DB-BD31-4B8C-83A1-F6EECF244321}">
                <p14:modId xmlns:p14="http://schemas.microsoft.com/office/powerpoint/2010/main" val="80723178"/>
              </p:ext>
            </p:extLst>
          </p:nvPr>
        </p:nvGraphicFramePr>
        <p:xfrm>
          <a:off x="2133600" y="4123481"/>
          <a:ext cx="4572000" cy="2743200"/>
        </p:xfrm>
        <a:graphic>
          <a:graphicData uri="http://schemas.openxmlformats.org/drawingml/2006/chart">
            <c:chart xmlns:c="http://schemas.openxmlformats.org/drawingml/2006/chart" xmlns:r="http://schemas.openxmlformats.org/officeDocument/2006/relationships" r:id="rId6"/>
          </a:graphicData>
        </a:graphic>
      </p:graphicFrame>
      <p:grpSp>
        <p:nvGrpSpPr>
          <p:cNvPr id="4" name="Group 3"/>
          <p:cNvGrpSpPr/>
          <p:nvPr/>
        </p:nvGrpSpPr>
        <p:grpSpPr>
          <a:xfrm>
            <a:off x="152400" y="3604020"/>
            <a:ext cx="3762568" cy="820045"/>
            <a:chOff x="152400" y="3604020"/>
            <a:chExt cx="3762568" cy="820045"/>
          </a:xfrm>
        </p:grpSpPr>
        <p:sp>
          <p:nvSpPr>
            <p:cNvPr id="2" name="TextBox 1"/>
            <p:cNvSpPr txBox="1"/>
            <p:nvPr/>
          </p:nvSpPr>
          <p:spPr>
            <a:xfrm>
              <a:off x="152400" y="3962400"/>
              <a:ext cx="3762568" cy="461665"/>
            </a:xfrm>
            <a:prstGeom prst="rect">
              <a:avLst/>
            </a:prstGeom>
            <a:noFill/>
          </p:spPr>
          <p:txBody>
            <a:bodyPr wrap="none" rtlCol="0">
              <a:spAutoFit/>
            </a:bodyPr>
            <a:lstStyle/>
            <a:p>
              <a:r>
                <a:rPr lang="en-US" dirty="0" smtClean="0"/>
                <a:t>3X over budget, schedule!</a:t>
              </a:r>
              <a:endParaRPr lang="en-US" dirty="0"/>
            </a:p>
          </p:txBody>
        </p:sp>
        <p:sp>
          <p:nvSpPr>
            <p:cNvPr id="3" name="Oval 2"/>
            <p:cNvSpPr/>
            <p:nvPr/>
          </p:nvSpPr>
          <p:spPr>
            <a:xfrm>
              <a:off x="990600" y="3604020"/>
              <a:ext cx="457200" cy="358379"/>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680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5"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lstStyle/>
          <a:p>
            <a:r>
              <a:rPr lang="en-US" altLang="en-US" dirty="0" smtClean="0">
                <a:solidFill>
                  <a:schemeClr val="accent6"/>
                </a:solidFill>
              </a:rPr>
              <a:t>Peres’</a:t>
            </a:r>
            <a:r>
              <a:rPr lang="en-US" altLang="ja-JP" dirty="0" smtClean="0">
                <a:solidFill>
                  <a:schemeClr val="accent6"/>
                </a:solidFill>
              </a:rPr>
              <a:t>s Law</a:t>
            </a:r>
            <a:endParaRPr lang="en-US" altLang="en-US" dirty="0" smtClean="0">
              <a:solidFill>
                <a:schemeClr val="accent6"/>
              </a:solidFill>
            </a:endParaRPr>
          </a:p>
        </p:txBody>
      </p:sp>
      <p:sp>
        <p:nvSpPr>
          <p:cNvPr id="41986" name="Content Placeholder 2"/>
          <p:cNvSpPr>
            <a:spLocks noGrp="1"/>
          </p:cNvSpPr>
          <p:nvPr>
            <p:ph idx="1"/>
          </p:nvPr>
        </p:nvSpPr>
        <p:spPr/>
        <p:txBody>
          <a:bodyPr/>
          <a:lstStyle/>
          <a:p>
            <a:pPr>
              <a:lnSpc>
                <a:spcPct val="80000"/>
              </a:lnSpc>
              <a:spcBef>
                <a:spcPts val="600"/>
              </a:spcBef>
              <a:buFontTx/>
              <a:buNone/>
            </a:pPr>
            <a:r>
              <a:rPr lang="en-US" altLang="en-US" sz="5400" b="1" smtClean="0">
                <a:latin typeface="Times New Roman" panose="02020603050405020304" pitchFamily="18" charset="0"/>
              </a:rPr>
              <a:t> </a:t>
            </a:r>
            <a:r>
              <a:rPr lang="ja-JP" altLang="en-US" smtClean="0"/>
              <a:t>“</a:t>
            </a:r>
            <a:r>
              <a:rPr lang="en-US" altLang="ja-JP" smtClean="0"/>
              <a:t>If a problem has no solution, </a:t>
            </a:r>
            <a:br>
              <a:rPr lang="en-US" altLang="ja-JP" smtClean="0"/>
            </a:br>
            <a:r>
              <a:rPr lang="en-US" altLang="ja-JP" smtClean="0"/>
              <a:t>it may not be a problem, </a:t>
            </a:r>
            <a:br>
              <a:rPr lang="en-US" altLang="ja-JP" smtClean="0"/>
            </a:br>
            <a:r>
              <a:rPr lang="en-US" altLang="ja-JP" smtClean="0"/>
              <a:t>but a fact, not to be solved, </a:t>
            </a:r>
            <a:br>
              <a:rPr lang="en-US" altLang="ja-JP" smtClean="0"/>
            </a:br>
            <a:r>
              <a:rPr lang="en-US" altLang="ja-JP" smtClean="0"/>
              <a:t>but to be coped with over time.</a:t>
            </a:r>
            <a:r>
              <a:rPr lang="ja-JP" altLang="en-US" smtClean="0"/>
              <a:t>”</a:t>
            </a:r>
            <a:endParaRPr lang="en-US" altLang="ja-JP" smtClean="0"/>
          </a:p>
          <a:p>
            <a:pPr algn="ctr">
              <a:lnSpc>
                <a:spcPct val="80000"/>
              </a:lnSpc>
              <a:spcBef>
                <a:spcPts val="600"/>
              </a:spcBef>
              <a:spcAft>
                <a:spcPts val="600"/>
              </a:spcAft>
              <a:buFontTx/>
              <a:buNone/>
            </a:pPr>
            <a:r>
              <a:rPr lang="en-US" altLang="en-US" smtClean="0"/>
              <a:t>— </a:t>
            </a:r>
            <a:r>
              <a:rPr lang="en-US" altLang="en-US" sz="2800" smtClean="0"/>
              <a:t>Shimon Peres</a:t>
            </a:r>
          </a:p>
          <a:p>
            <a:pPr algn="ctr">
              <a:lnSpc>
                <a:spcPct val="80000"/>
              </a:lnSpc>
              <a:spcBef>
                <a:spcPts val="600"/>
              </a:spcBef>
              <a:spcAft>
                <a:spcPts val="600"/>
              </a:spcAft>
              <a:buFontTx/>
              <a:buNone/>
            </a:pPr>
            <a:r>
              <a:rPr lang="en-US" altLang="en-US" sz="2800" smtClean="0"/>
              <a:t>(winner of 1994 </a:t>
            </a:r>
            <a:br>
              <a:rPr lang="en-US" altLang="en-US" sz="2800" smtClean="0"/>
            </a:br>
            <a:r>
              <a:rPr lang="en-US" altLang="en-US" sz="2800" smtClean="0"/>
              <a:t>Nobel Peace Prize </a:t>
            </a:r>
            <a:br>
              <a:rPr lang="en-US" altLang="en-US" sz="2800" smtClean="0"/>
            </a:br>
            <a:r>
              <a:rPr lang="en-US" altLang="en-US" sz="2800" smtClean="0"/>
              <a:t>for Oslo accords)</a:t>
            </a:r>
          </a:p>
          <a:p>
            <a:pPr lvl="1" algn="ctr">
              <a:lnSpc>
                <a:spcPct val="80000"/>
              </a:lnSpc>
              <a:spcBef>
                <a:spcPts val="600"/>
              </a:spcBef>
              <a:spcAft>
                <a:spcPts val="600"/>
              </a:spcAft>
              <a:buFontTx/>
              <a:buNone/>
            </a:pPr>
            <a:endParaRPr lang="en-US" altLang="en-US" smtClean="0"/>
          </a:p>
        </p:txBody>
      </p:sp>
      <p:sp>
        <p:nvSpPr>
          <p:cNvPr id="4198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F5FC250-4B18-410F-8188-56AF44ECCC6F}" type="slidenum">
              <a:rPr lang="en-US" altLang="en-US" sz="1400">
                <a:latin typeface="Helvetica" panose="020B0604020202020204" pitchFamily="34" charset="0"/>
              </a:rPr>
              <a:pPr eaLnBrk="1" hangingPunct="1"/>
              <a:t>24</a:t>
            </a:fld>
            <a:endParaRPr lang="en-US" altLang="en-US" sz="1400">
              <a:latin typeface="Helvetica" panose="020B0604020202020204" pitchFamily="34" charset="0"/>
            </a:endParaRPr>
          </a:p>
        </p:txBody>
      </p:sp>
      <p:sp>
        <p:nvSpPr>
          <p:cNvPr id="41988" name="TextBox 5"/>
          <p:cNvSpPr txBox="1">
            <a:spLocks noChangeArrowheads="1"/>
          </p:cNvSpPr>
          <p:nvPr/>
        </p:nvSpPr>
        <p:spPr bwMode="auto">
          <a:xfrm>
            <a:off x="4572000" y="6248400"/>
            <a:ext cx="43640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100"/>
              <a:t>(Photo Source: Michael Thaidigsmann, put in public domain,</a:t>
            </a:r>
          </a:p>
          <a:p>
            <a:pPr eaLnBrk="1" hangingPunct="1"/>
            <a:r>
              <a:rPr lang="en-US" altLang="en-US" sz="1100"/>
              <a:t>See http://en.wikipedia.org/wiki/File:Shimon_peres_wjc_90126.jpg) </a:t>
            </a:r>
          </a:p>
        </p:txBody>
      </p:sp>
      <p:pic>
        <p:nvPicPr>
          <p:cNvPr id="41989" name="Picture 7" descr="Pere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64313" y="3124200"/>
            <a:ext cx="2298700" cy="309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altLang="en-US" smtClean="0"/>
              <a:t>Agile Manifesto, 2001</a:t>
            </a:r>
          </a:p>
        </p:txBody>
      </p:sp>
      <p:sp>
        <p:nvSpPr>
          <p:cNvPr id="3" name="Content Placeholder 2"/>
          <p:cNvSpPr>
            <a:spLocks noGrp="1"/>
          </p:cNvSpPr>
          <p:nvPr>
            <p:ph idx="1"/>
          </p:nvPr>
        </p:nvSpPr>
        <p:spPr>
          <a:xfrm>
            <a:off x="0" y="1371600"/>
            <a:ext cx="9144000" cy="4754563"/>
          </a:xfrm>
        </p:spPr>
        <p:txBody>
          <a:bodyPr/>
          <a:lstStyle/>
          <a:p>
            <a:pPr marL="0" indent="0">
              <a:buFontTx/>
              <a:buNone/>
            </a:pPr>
            <a:r>
              <a:rPr lang="ja-JP" altLang="en-US" sz="2800" dirty="0" smtClean="0"/>
              <a:t>“</a:t>
            </a:r>
            <a:r>
              <a:rPr lang="en-US" altLang="ja-JP" sz="2800" dirty="0" smtClean="0"/>
              <a:t>We are uncovering better ways of developing SW by doing it and helping others do it. Through this work we have come to value:</a:t>
            </a:r>
          </a:p>
          <a:p>
            <a:pPr>
              <a:spcBef>
                <a:spcPts val="600"/>
              </a:spcBef>
            </a:pPr>
            <a:r>
              <a:rPr lang="en-US" altLang="en-US" sz="2800" u="sng" dirty="0" smtClean="0">
                <a:solidFill>
                  <a:schemeClr val="accent2"/>
                </a:solidFill>
              </a:rPr>
              <a:t>Individuals and interactions</a:t>
            </a:r>
            <a:r>
              <a:rPr lang="en-US" altLang="en-US" sz="2800" dirty="0" smtClean="0">
                <a:solidFill>
                  <a:schemeClr val="accent2"/>
                </a:solidFill>
              </a:rPr>
              <a:t> </a:t>
            </a:r>
            <a:r>
              <a:rPr lang="en-US" altLang="en-US" sz="2800" dirty="0" smtClean="0"/>
              <a:t>over processes &amp; tools</a:t>
            </a:r>
          </a:p>
          <a:p>
            <a:pPr>
              <a:spcBef>
                <a:spcPts val="600"/>
              </a:spcBef>
            </a:pPr>
            <a:r>
              <a:rPr lang="en-US" altLang="en-US" sz="2800" u="sng" dirty="0" smtClean="0">
                <a:solidFill>
                  <a:srgbClr val="333399"/>
                </a:solidFill>
              </a:rPr>
              <a:t>Working software</a:t>
            </a:r>
            <a:r>
              <a:rPr lang="en-US" altLang="en-US" sz="2800" dirty="0" smtClean="0">
                <a:solidFill>
                  <a:srgbClr val="333399"/>
                </a:solidFill>
              </a:rPr>
              <a:t> </a:t>
            </a:r>
            <a:r>
              <a:rPr lang="en-US" altLang="en-US" sz="2800" dirty="0" smtClean="0"/>
              <a:t>over comprehensive documentation</a:t>
            </a:r>
          </a:p>
          <a:p>
            <a:pPr>
              <a:spcBef>
                <a:spcPts val="600"/>
              </a:spcBef>
            </a:pPr>
            <a:r>
              <a:rPr lang="en-US" altLang="en-US" sz="2800" u="sng" dirty="0" smtClean="0">
                <a:solidFill>
                  <a:srgbClr val="333399"/>
                </a:solidFill>
              </a:rPr>
              <a:t>Customer collaboration</a:t>
            </a:r>
            <a:r>
              <a:rPr lang="en-US" altLang="en-US" sz="2800" dirty="0" smtClean="0">
                <a:solidFill>
                  <a:srgbClr val="333399"/>
                </a:solidFill>
              </a:rPr>
              <a:t> </a:t>
            </a:r>
            <a:r>
              <a:rPr lang="en-US" altLang="en-US" sz="2800" dirty="0" smtClean="0"/>
              <a:t>over contract negotiation</a:t>
            </a:r>
          </a:p>
          <a:p>
            <a:pPr>
              <a:spcBef>
                <a:spcPts val="600"/>
              </a:spcBef>
            </a:pPr>
            <a:r>
              <a:rPr lang="en-US" altLang="en-US" sz="2800" u="sng" dirty="0" smtClean="0">
                <a:solidFill>
                  <a:srgbClr val="333399"/>
                </a:solidFill>
              </a:rPr>
              <a:t>Responding to change</a:t>
            </a:r>
            <a:r>
              <a:rPr lang="en-US" altLang="en-US" sz="2800" dirty="0" smtClean="0">
                <a:solidFill>
                  <a:srgbClr val="333399"/>
                </a:solidFill>
              </a:rPr>
              <a:t> </a:t>
            </a:r>
            <a:r>
              <a:rPr lang="en-US" altLang="en-US" sz="2800" dirty="0" smtClean="0"/>
              <a:t>over following a plan</a:t>
            </a:r>
          </a:p>
          <a:p>
            <a:pPr marL="0" indent="0">
              <a:buFontTx/>
              <a:buNone/>
            </a:pPr>
            <a:r>
              <a:rPr lang="en-US" altLang="en-US" sz="2800" dirty="0" smtClean="0"/>
              <a:t>That is, while there is value in the items on the right, we value the items on the left more.</a:t>
            </a:r>
            <a:r>
              <a:rPr lang="ja-JP" altLang="en-US" sz="2800" dirty="0" smtClean="0"/>
              <a:t>”</a:t>
            </a:r>
            <a:endParaRPr lang="en-US" altLang="ja-JP" sz="2800" dirty="0" smtClean="0"/>
          </a:p>
          <a:p>
            <a:pPr marL="0" indent="0"/>
            <a:endParaRPr lang="en-US" altLang="en-US" sz="2800" dirty="0" smtClean="0"/>
          </a:p>
        </p:txBody>
      </p:sp>
      <p:sp>
        <p:nvSpPr>
          <p:cNvPr id="4301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3A33390-67D4-4DC6-81D6-82D8D61CAC91}" type="slidenum">
              <a:rPr lang="en-US" altLang="en-US" sz="1400">
                <a:latin typeface="Helvetica" panose="020B0604020202020204" pitchFamily="34" charset="0"/>
              </a:rPr>
              <a:pPr eaLnBrk="1" hangingPunct="1"/>
              <a:t>25</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ja-JP" altLang="en-US" dirty="0" smtClean="0"/>
              <a:t>“</a:t>
            </a:r>
            <a:r>
              <a:rPr lang="en-US" altLang="ja-JP" dirty="0" smtClean="0"/>
              <a:t>Extreme Programming</a:t>
            </a:r>
            <a:r>
              <a:rPr lang="ja-JP" altLang="en-US" dirty="0" smtClean="0"/>
              <a:t>”</a:t>
            </a:r>
            <a:r>
              <a:rPr lang="en-US" altLang="ja-JP" dirty="0" smtClean="0"/>
              <a:t> (XP)</a:t>
            </a:r>
            <a:br>
              <a:rPr lang="en-US" altLang="ja-JP" dirty="0" smtClean="0"/>
            </a:br>
            <a:r>
              <a:rPr lang="en-US" altLang="ja-JP" dirty="0" smtClean="0"/>
              <a:t>Version of Agile Lifecycle</a:t>
            </a:r>
            <a:endParaRPr lang="en-US" altLang="en-US" dirty="0" smtClean="0"/>
          </a:p>
        </p:txBody>
      </p:sp>
      <p:sp>
        <p:nvSpPr>
          <p:cNvPr id="3" name="Content Placeholder 2"/>
          <p:cNvSpPr>
            <a:spLocks noGrp="1"/>
          </p:cNvSpPr>
          <p:nvPr>
            <p:ph idx="1"/>
          </p:nvPr>
        </p:nvSpPr>
        <p:spPr>
          <a:xfrm>
            <a:off x="304800" y="1371600"/>
            <a:ext cx="8686800" cy="4754563"/>
          </a:xfrm>
        </p:spPr>
        <p:txBody>
          <a:bodyPr/>
          <a:lstStyle/>
          <a:p>
            <a:r>
              <a:rPr lang="en-US" altLang="en-US" dirty="0" smtClean="0"/>
              <a:t>If short iterations are good, make them as short as possible (weeks vs. years)</a:t>
            </a:r>
          </a:p>
          <a:p>
            <a:r>
              <a:rPr lang="en-US" altLang="en-US" dirty="0" smtClean="0"/>
              <a:t>If simplicity is good, always do the simplest thing that could possibly work </a:t>
            </a:r>
          </a:p>
          <a:p>
            <a:r>
              <a:rPr lang="en-US" altLang="en-US" dirty="0" smtClean="0"/>
              <a:t>If testing is good, test all the time - write the test code </a:t>
            </a:r>
            <a:r>
              <a:rPr lang="en-US" altLang="en-US" b="1" i="1" dirty="0" smtClean="0"/>
              <a:t>before</a:t>
            </a:r>
            <a:r>
              <a:rPr lang="en-US" altLang="en-US" dirty="0" smtClean="0"/>
              <a:t> you write the code to test</a:t>
            </a:r>
          </a:p>
          <a:p>
            <a:r>
              <a:rPr lang="en-US" altLang="en-US" dirty="0" smtClean="0"/>
              <a:t>If code reviews are good, review code continuously, by programming in pairs, taking turns looking over each other’</a:t>
            </a:r>
            <a:r>
              <a:rPr lang="en-US" altLang="ja-JP" dirty="0" smtClean="0"/>
              <a:t>s shoulders</a:t>
            </a:r>
            <a:endParaRPr lang="en-US" altLang="en-US" dirty="0" smtClean="0"/>
          </a:p>
        </p:txBody>
      </p:sp>
      <p:sp>
        <p:nvSpPr>
          <p:cNvPr id="4505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7CCAF3C7-0C0F-41F9-B4BB-753A45D8909A}" type="slidenum">
              <a:rPr lang="en-US" altLang="en-US" sz="1400">
                <a:latin typeface="Helvetica" panose="020B0604020202020204" pitchFamily="34" charset="0"/>
              </a:rPr>
              <a:pPr eaLnBrk="1" hangingPunct="1"/>
              <a:t>26</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tLang="en-US" dirty="0" smtClean="0"/>
              <a:t>Agile Lifecycle</a:t>
            </a:r>
          </a:p>
        </p:txBody>
      </p:sp>
      <p:sp>
        <p:nvSpPr>
          <p:cNvPr id="3" name="Content Placeholder 2"/>
          <p:cNvSpPr>
            <a:spLocks noGrp="1"/>
          </p:cNvSpPr>
          <p:nvPr>
            <p:ph idx="1"/>
          </p:nvPr>
        </p:nvSpPr>
        <p:spPr/>
        <p:txBody>
          <a:bodyPr/>
          <a:lstStyle/>
          <a:p>
            <a:r>
              <a:rPr lang="en-US" altLang="en-US" dirty="0" smtClean="0"/>
              <a:t>Embraces change as a fact of life: continuous improvement vs. phases</a:t>
            </a:r>
          </a:p>
          <a:p>
            <a:r>
              <a:rPr lang="en-US" altLang="en-US" dirty="0" smtClean="0"/>
              <a:t>Developers continuously refine working but incomplete prototype until customers happy, with customer feedback on each </a:t>
            </a:r>
            <a:r>
              <a:rPr lang="en-US" altLang="en-US" dirty="0" smtClean="0">
                <a:solidFill>
                  <a:srgbClr val="0000FF"/>
                </a:solidFill>
              </a:rPr>
              <a:t>Iteration</a:t>
            </a:r>
            <a:r>
              <a:rPr lang="en-US" altLang="en-US" dirty="0" smtClean="0">
                <a:solidFill>
                  <a:srgbClr val="3366FF"/>
                </a:solidFill>
              </a:rPr>
              <a:t> </a:t>
            </a:r>
            <a:r>
              <a:rPr lang="en-US" altLang="en-US" dirty="0" smtClean="0"/>
              <a:t/>
            </a:r>
            <a:br>
              <a:rPr lang="en-US" altLang="en-US" dirty="0" smtClean="0"/>
            </a:br>
            <a:r>
              <a:rPr lang="en-US" altLang="en-US" dirty="0" smtClean="0"/>
              <a:t>(every ~1 to 2 weeks) </a:t>
            </a:r>
          </a:p>
          <a:p>
            <a:r>
              <a:rPr lang="en-US" altLang="en-US" dirty="0" smtClean="0"/>
              <a:t>Agile emphasizes </a:t>
            </a:r>
            <a:r>
              <a:rPr lang="en-US" altLang="en-US" dirty="0" smtClean="0">
                <a:solidFill>
                  <a:srgbClr val="0000FF"/>
                </a:solidFill>
              </a:rPr>
              <a:t>Test-Driven Development </a:t>
            </a:r>
            <a:r>
              <a:rPr lang="en-US" altLang="en-US" dirty="0" smtClean="0"/>
              <a:t>(</a:t>
            </a:r>
            <a:r>
              <a:rPr lang="en-US" altLang="en-US" dirty="0" smtClean="0">
                <a:solidFill>
                  <a:srgbClr val="0000FF"/>
                </a:solidFill>
              </a:rPr>
              <a:t>TDD</a:t>
            </a:r>
            <a:r>
              <a:rPr lang="en-US" altLang="en-US" dirty="0" smtClean="0"/>
              <a:t>) to reduce mistakes, written down </a:t>
            </a:r>
            <a:r>
              <a:rPr lang="en-US" altLang="en-US" dirty="0" smtClean="0">
                <a:solidFill>
                  <a:srgbClr val="0000FF"/>
                </a:solidFill>
              </a:rPr>
              <a:t>User Stories </a:t>
            </a:r>
            <a:r>
              <a:rPr lang="en-US" altLang="en-US" dirty="0" smtClean="0"/>
              <a:t>to validate customer requirements, </a:t>
            </a:r>
            <a:r>
              <a:rPr lang="en-US" altLang="en-US" dirty="0" smtClean="0">
                <a:solidFill>
                  <a:srgbClr val="0000FF"/>
                </a:solidFill>
              </a:rPr>
              <a:t>Velocity </a:t>
            </a:r>
            <a:r>
              <a:rPr lang="en-US" altLang="en-US" dirty="0" smtClean="0"/>
              <a:t>to measure progress</a:t>
            </a:r>
          </a:p>
        </p:txBody>
      </p:sp>
      <p:sp>
        <p:nvSpPr>
          <p:cNvPr id="46083"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54FC06A-1CC9-4984-85DF-DE48C37089F9}" type="slidenum">
              <a:rPr lang="en-US" altLang="en-US" sz="1400">
                <a:latin typeface="Helvetica" panose="020B0604020202020204" pitchFamily="34" charset="0"/>
              </a:rPr>
              <a:pPr eaLnBrk="1" hangingPunct="1"/>
              <a:t>27</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7" descr="FigIteration5.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95400"/>
            <a:ext cx="6605588"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0" name="Title 1"/>
          <p:cNvSpPr>
            <a:spLocks noGrp="1"/>
          </p:cNvSpPr>
          <p:nvPr>
            <p:ph type="title"/>
          </p:nvPr>
        </p:nvSpPr>
        <p:spPr/>
        <p:txBody>
          <a:bodyPr/>
          <a:lstStyle/>
          <a:p>
            <a:r>
              <a:rPr lang="en-US" altLang="en-US" dirty="0" smtClean="0"/>
              <a:t>Agile Iteration/Book Organization</a:t>
            </a:r>
          </a:p>
        </p:txBody>
      </p:sp>
      <p:sp>
        <p:nvSpPr>
          <p:cNvPr id="4813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13E5BEB-0353-455B-B68A-0EF4E1E706BE}" type="slidenum">
              <a:rPr lang="en-US" altLang="en-US" sz="1400">
                <a:latin typeface="Helvetica" panose="020B0604020202020204" pitchFamily="34" charset="0"/>
              </a:rPr>
              <a:pPr eaLnBrk="1" hangingPunct="1"/>
              <a:t>28</a:t>
            </a:fld>
            <a:endParaRPr lang="en-US" altLang="en-US" sz="1400">
              <a:latin typeface="Helvetica" panose="020B0604020202020204" pitchFamily="34" charset="0"/>
            </a:endParaRPr>
          </a:p>
        </p:txBody>
      </p:sp>
      <p:sp>
        <p:nvSpPr>
          <p:cNvPr id="48132" name="TextBox 4"/>
          <p:cNvSpPr txBox="1">
            <a:spLocks noChangeArrowheads="1"/>
          </p:cNvSpPr>
          <p:nvPr/>
        </p:nvSpPr>
        <p:spPr bwMode="auto">
          <a:xfrm>
            <a:off x="152400" y="5867400"/>
            <a:ext cx="23622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000" dirty="0"/>
              <a:t>(Figure </a:t>
            </a:r>
            <a:r>
              <a:rPr lang="en-US" altLang="en-US" sz="1000" dirty="0" smtClean="0"/>
              <a:t>1.9, </a:t>
            </a:r>
            <a:r>
              <a:rPr lang="en-US" altLang="en-US" sz="1000" i="1" dirty="0" smtClean="0"/>
              <a:t>Engineering Software as a Service</a:t>
            </a:r>
            <a:r>
              <a:rPr lang="en-US" altLang="en-US" sz="1000" dirty="0" smtClean="0"/>
              <a:t> </a:t>
            </a:r>
            <a:r>
              <a:rPr lang="en-US" altLang="en-US" sz="1000" dirty="0"/>
              <a:t>by Armando Fox and David Patterson, </a:t>
            </a:r>
            <a:r>
              <a:rPr lang="en-US" altLang="en-US" sz="1000" dirty="0" smtClean="0"/>
              <a:t>1</a:t>
            </a:r>
            <a:r>
              <a:rPr lang="en-US" altLang="en-US" sz="1000" baseline="30000" dirty="0" smtClean="0"/>
              <a:t>st</a:t>
            </a:r>
            <a:r>
              <a:rPr lang="en-US" altLang="en-US" sz="1000" dirty="0" smtClean="0"/>
              <a:t> edition, 2014.)</a:t>
            </a:r>
            <a:endParaRPr lang="en-US" altLang="en-US" sz="1000" dirty="0"/>
          </a:p>
        </p:txBody>
      </p:sp>
      <p:pic>
        <p:nvPicPr>
          <p:cNvPr id="48133" name="Picture 7" descr="Agile.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667000"/>
            <a:ext cx="12700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3" name="Content Placeholder 8"/>
          <p:cNvSpPr>
            <a:spLocks noGrp="1"/>
          </p:cNvSpPr>
          <p:nvPr>
            <p:ph idx="1"/>
          </p:nvPr>
        </p:nvSpPr>
        <p:spPr/>
        <p:txBody>
          <a:bodyPr/>
          <a:lstStyle/>
          <a:p>
            <a:r>
              <a:rPr lang="en-US" altLang="en-US" sz="2800" dirty="0" smtClean="0"/>
              <a:t>Book Part I: SaaS (2-6)</a:t>
            </a:r>
          </a:p>
          <a:p>
            <a:r>
              <a:rPr lang="en-US" altLang="en-US" sz="2800" dirty="0" smtClean="0"/>
              <a:t>Book Part II: Agile (7-12)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0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altLang="en-US" smtClean="0"/>
              <a:t>Agile Then and Now</a:t>
            </a:r>
          </a:p>
        </p:txBody>
      </p:sp>
      <p:sp>
        <p:nvSpPr>
          <p:cNvPr id="88067" name="Content Placeholder 2"/>
          <p:cNvSpPr>
            <a:spLocks noGrp="1"/>
          </p:cNvSpPr>
          <p:nvPr>
            <p:ph idx="1"/>
          </p:nvPr>
        </p:nvSpPr>
        <p:spPr/>
        <p:txBody>
          <a:bodyPr/>
          <a:lstStyle/>
          <a:p>
            <a:r>
              <a:rPr lang="en-US" altLang="en-US" smtClean="0"/>
              <a:t>Controversial in 2001</a:t>
            </a:r>
          </a:p>
          <a:p>
            <a:pPr lvl="1"/>
            <a:r>
              <a:rPr lang="ja-JP" altLang="en-US" smtClean="0"/>
              <a:t>“</a:t>
            </a:r>
            <a:r>
              <a:rPr lang="en-US" altLang="ja-JP" smtClean="0"/>
              <a:t>… yet another attempt to undermine the discipline of software engineering… nothing more than an attempt to legitimize hacker behavior.</a:t>
            </a:r>
            <a:r>
              <a:rPr lang="ja-JP" altLang="en-US" smtClean="0"/>
              <a:t>”</a:t>
            </a:r>
            <a:endParaRPr lang="en-US" altLang="ja-JP" sz="2400" smtClean="0"/>
          </a:p>
          <a:p>
            <a:pPr lvl="1" algn="r"/>
            <a:r>
              <a:rPr lang="en-US" altLang="en-US" sz="2400" smtClean="0"/>
              <a:t>Steven Ratkin, </a:t>
            </a:r>
            <a:r>
              <a:rPr lang="ja-JP" altLang="en-US" sz="2400" smtClean="0"/>
              <a:t>“</a:t>
            </a:r>
            <a:r>
              <a:rPr lang="en-US" altLang="ja-JP" sz="2400" smtClean="0"/>
              <a:t>Manifesto Elicits Cynicism,</a:t>
            </a:r>
            <a:r>
              <a:rPr lang="ja-JP" altLang="en-US" sz="2400" smtClean="0"/>
              <a:t>”</a:t>
            </a:r>
            <a:endParaRPr lang="en-US" altLang="ja-JP" sz="2400" smtClean="0"/>
          </a:p>
          <a:p>
            <a:pPr lvl="1" algn="r">
              <a:buFontTx/>
              <a:buNone/>
            </a:pPr>
            <a:r>
              <a:rPr lang="en-US" altLang="en-US" sz="2400" smtClean="0"/>
              <a:t> </a:t>
            </a:r>
            <a:r>
              <a:rPr lang="en-US" altLang="en-US" sz="2400" i="1" smtClean="0"/>
              <a:t>IEEE Computer</a:t>
            </a:r>
            <a:r>
              <a:rPr lang="en-US" altLang="en-US" sz="2400" smtClean="0"/>
              <a:t>, 2001</a:t>
            </a:r>
          </a:p>
          <a:p>
            <a:r>
              <a:rPr lang="en-US" altLang="en-US" smtClean="0"/>
              <a:t>Accepted in 2013</a:t>
            </a:r>
          </a:p>
          <a:p>
            <a:pPr lvl="1"/>
            <a:r>
              <a:rPr lang="en-US" altLang="en-US" smtClean="0"/>
              <a:t>2012 study of 66 projects found majority using Agile, even for distributed teams</a:t>
            </a:r>
          </a:p>
          <a:p>
            <a:endParaRPr lang="en-US" altLang="en-US" smtClean="0"/>
          </a:p>
          <a:p>
            <a:endParaRPr lang="en-US" altLang="en-US" smtClean="0"/>
          </a:p>
        </p:txBody>
      </p:sp>
      <p:sp>
        <p:nvSpPr>
          <p:cNvPr id="5017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FCB99EF-5292-467B-9A9D-D955EC7EA7AA}" type="slidenum">
              <a:rPr lang="en-US" altLang="en-US" sz="1400">
                <a:latin typeface="Helvetica" panose="020B0604020202020204" pitchFamily="34" charset="0"/>
              </a:rPr>
              <a:pPr eaLnBrk="1" hangingPunct="1"/>
              <a:t>29</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0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0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067">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80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0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pPr eaLnBrk="1" hangingPunct="1"/>
            <a:r>
              <a:rPr lang="en-US" altLang="en-US" sz="4000" dirty="0" smtClean="0"/>
              <a:t>Plan-and-Document Processes:</a:t>
            </a:r>
            <a:br>
              <a:rPr lang="en-US" altLang="en-US" sz="4000" dirty="0" smtClean="0"/>
            </a:br>
            <a:r>
              <a:rPr lang="en-US" altLang="en-US" sz="4000" dirty="0" smtClean="0"/>
              <a:t>Waterfall vs. Spiral vs. RUP</a:t>
            </a:r>
          </a:p>
        </p:txBody>
      </p:sp>
      <p:sp>
        <p:nvSpPr>
          <p:cNvPr id="13315"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1998242-A0C1-4F99-9E16-C8C6A0150C49}" type="slidenum">
              <a:rPr lang="en-US" altLang="en-US" sz="1400">
                <a:latin typeface="Helvetica" panose="020B0604020202020204" pitchFamily="34" charset="0"/>
              </a:rPr>
              <a:pPr eaLnBrk="1" hangingPunct="1"/>
              <a:t>3</a:t>
            </a:fld>
            <a:endParaRPr lang="en-US" altLang="en-US" sz="1400">
              <a:latin typeface="Helvetica" panose="020B0604020202020204" pitchFamily="34" charset="0"/>
            </a:endParaRPr>
          </a:p>
        </p:txBody>
      </p:sp>
      <p:pic>
        <p:nvPicPr>
          <p:cNvPr id="13316" name="Picture 4" descr="Waterfal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14500"/>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5" descr="SpiralStaircas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866900"/>
            <a:ext cx="343058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7" descr="rational.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1676400"/>
            <a:ext cx="2667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0" y="5025704"/>
            <a:ext cx="9144000" cy="461665"/>
          </a:xfrm>
          <a:prstGeom prst="rect">
            <a:avLst/>
          </a:prstGeom>
          <a:noFill/>
        </p:spPr>
        <p:txBody>
          <a:bodyPr wrap="square" rtlCol="0">
            <a:spAutoFit/>
          </a:bodyPr>
          <a:lstStyle/>
          <a:p>
            <a:pPr algn="ctr"/>
            <a:r>
              <a:rPr lang="en-US" altLang="en-US" dirty="0" smtClean="0"/>
              <a:t>(</a:t>
            </a:r>
            <a:r>
              <a:rPr lang="en-US" altLang="en-US" i="1" dirty="0" smtClean="0"/>
              <a:t>Engineering Software as a Service </a:t>
            </a:r>
            <a:r>
              <a:rPr lang="en-US" altLang="en-US" dirty="0" smtClean="0"/>
              <a:t>§1.2, §10.7)</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altLang="en-US" dirty="0" smtClean="0"/>
              <a:t>Yes: Plan-and-Document</a:t>
            </a:r>
            <a:br>
              <a:rPr lang="en-US" altLang="en-US" dirty="0" smtClean="0"/>
            </a:br>
            <a:r>
              <a:rPr lang="en-US" altLang="en-US" dirty="0" smtClean="0"/>
              <a:t>No: Agile</a:t>
            </a:r>
            <a:endParaRPr lang="en-US" altLang="en-US" sz="3200" dirty="0" smtClean="0"/>
          </a:p>
        </p:txBody>
      </p:sp>
      <p:sp>
        <p:nvSpPr>
          <p:cNvPr id="51202" name="Content Placeholder 2"/>
          <p:cNvSpPr>
            <a:spLocks noGrp="1"/>
          </p:cNvSpPr>
          <p:nvPr>
            <p:ph idx="1"/>
          </p:nvPr>
        </p:nvSpPr>
        <p:spPr/>
        <p:txBody>
          <a:bodyPr/>
          <a:lstStyle/>
          <a:p>
            <a:pPr>
              <a:buFontTx/>
              <a:buNone/>
            </a:pPr>
            <a:r>
              <a:rPr lang="en-US" altLang="en-US" sz="2800" smtClean="0"/>
              <a:t>1. Is specification required?</a:t>
            </a:r>
          </a:p>
          <a:p>
            <a:pPr>
              <a:buFontTx/>
              <a:buNone/>
            </a:pPr>
            <a:r>
              <a:rPr lang="en-US" altLang="en-US" sz="2800" smtClean="0"/>
              <a:t>2. Are customers unavailable?</a:t>
            </a:r>
          </a:p>
          <a:p>
            <a:pPr>
              <a:buFontTx/>
              <a:buNone/>
            </a:pPr>
            <a:r>
              <a:rPr lang="en-US" altLang="en-US" sz="2800" smtClean="0"/>
              <a:t>3. Is the system to be built large?</a:t>
            </a:r>
          </a:p>
          <a:p>
            <a:pPr>
              <a:buFontTx/>
              <a:buNone/>
            </a:pPr>
            <a:r>
              <a:rPr lang="en-US" altLang="en-US" sz="2800" smtClean="0"/>
              <a:t>4. Is the system to be built complex (e.g., real time)?</a:t>
            </a:r>
          </a:p>
          <a:p>
            <a:pPr>
              <a:buFontTx/>
              <a:buNone/>
            </a:pPr>
            <a:r>
              <a:rPr lang="en-US" altLang="en-US" sz="2800" smtClean="0"/>
              <a:t>5. Will it have a long product lifetime?</a:t>
            </a:r>
          </a:p>
          <a:p>
            <a:pPr>
              <a:buFontTx/>
              <a:buNone/>
            </a:pPr>
            <a:r>
              <a:rPr lang="en-US" altLang="en-US" sz="2800" smtClean="0"/>
              <a:t>6. Are you using poor software tools?</a:t>
            </a:r>
          </a:p>
          <a:p>
            <a:pPr>
              <a:buFontTx/>
              <a:buNone/>
            </a:pPr>
            <a:r>
              <a:rPr lang="en-US" altLang="en-US" sz="2800" smtClean="0"/>
              <a:t>7. Is the project team geographically distributed?</a:t>
            </a:r>
          </a:p>
          <a:p>
            <a:pPr>
              <a:buFontTx/>
              <a:buNone/>
            </a:pPr>
            <a:r>
              <a:rPr lang="en-US" altLang="en-US" sz="2800" smtClean="0"/>
              <a:t>8. Is team part of a documentation-oriented culture?</a:t>
            </a:r>
          </a:p>
          <a:p>
            <a:pPr>
              <a:buFontTx/>
              <a:buNone/>
            </a:pPr>
            <a:r>
              <a:rPr lang="en-US" altLang="en-US" sz="2800" smtClean="0"/>
              <a:t>9. Does the team have poor programming skills?</a:t>
            </a:r>
          </a:p>
          <a:p>
            <a:pPr>
              <a:buFontTx/>
              <a:buNone/>
            </a:pPr>
            <a:r>
              <a:rPr lang="en-US" altLang="en-US" sz="2800" smtClean="0"/>
              <a:t>10. Is the system to be built subject to regulation?</a:t>
            </a:r>
          </a:p>
        </p:txBody>
      </p:sp>
      <p:sp>
        <p:nvSpPr>
          <p:cNvPr id="51203"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A20CF6C-7EE4-489A-A3ED-FBC46062CCC1}" type="slidenum">
              <a:rPr lang="en-US" altLang="en-US" sz="1400">
                <a:latin typeface="Helvetica" panose="020B0604020202020204" pitchFamily="34" charset="0"/>
              </a:rPr>
              <a:pPr eaLnBrk="1" hangingPunct="1"/>
              <a:t>30</a:t>
            </a:fld>
            <a:endParaRPr lang="en-US" altLang="en-US" sz="1400">
              <a:latin typeface="Helvetica" panose="020B0604020202020204" pitchFamily="34" charset="0"/>
            </a:endParaRPr>
          </a:p>
        </p:txBody>
      </p:sp>
      <p:sp>
        <p:nvSpPr>
          <p:cNvPr id="2" name="TextBox 1"/>
          <p:cNvSpPr txBox="1"/>
          <p:nvPr/>
        </p:nvSpPr>
        <p:spPr>
          <a:xfrm>
            <a:off x="6477000" y="6324600"/>
            <a:ext cx="2317173" cy="461665"/>
          </a:xfrm>
          <a:prstGeom prst="rect">
            <a:avLst/>
          </a:prstGeom>
          <a:noFill/>
        </p:spPr>
        <p:txBody>
          <a:bodyPr wrap="none" rtlCol="0">
            <a:spAutoFit/>
          </a:bodyPr>
          <a:lstStyle/>
          <a:p>
            <a:r>
              <a:rPr lang="en-US" altLang="en-US" dirty="0" smtClean="0"/>
              <a:t> </a:t>
            </a:r>
            <a:r>
              <a:rPr lang="en-US" altLang="en-US" sz="1800" dirty="0" smtClean="0"/>
              <a:t>(</a:t>
            </a:r>
            <a:r>
              <a:rPr lang="en-US" altLang="en-US" sz="1800" dirty="0" err="1" smtClean="0"/>
              <a:t>Sommerville</a:t>
            </a:r>
            <a:r>
              <a:rPr lang="en-US" altLang="en-US" sz="1800" dirty="0" smtClean="0"/>
              <a:t>, 2011)</a:t>
            </a:r>
            <a:endParaRPr lang="en-US" sz="18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B3FA48F-F9C9-43F2-9664-EC3302A51947}" type="slidenum">
              <a:rPr lang="en-US" altLang="en-US" sz="1400">
                <a:latin typeface="Helvetica" panose="020B0604020202020204" pitchFamily="34" charset="0"/>
              </a:rPr>
              <a:pPr eaLnBrk="1" hangingPunct="1"/>
              <a:t>31</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a:solidFill>
                  <a:schemeClr val="bg1"/>
                </a:solidFill>
                <a:latin typeface="Arial Black"/>
                <a:ea typeface="+mn-ea"/>
                <a:cs typeface="Arial Black"/>
              </a:rPr>
              <a:t>END</a:t>
            </a:r>
          </a:p>
        </p:txBody>
      </p:sp>
      <p:sp>
        <p:nvSpPr>
          <p:cNvPr id="52227"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extBox 3"/>
          <p:cNvSpPr txBox="1">
            <a:spLocks noChangeArrowheads="1"/>
          </p:cNvSpPr>
          <p:nvPr/>
        </p:nvSpPr>
        <p:spPr bwMode="auto">
          <a:xfrm>
            <a:off x="1371600" y="3048000"/>
            <a:ext cx="7010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800" b="1" dirty="0">
                <a:ln>
                  <a:solidFill>
                    <a:schemeClr val="tx1"/>
                  </a:solidFill>
                </a:ln>
                <a:solidFill>
                  <a:srgbClr val="66FF33"/>
                </a:solidFill>
              </a:rPr>
              <a:t>A big difference between Agile and P&amp;D is measuring progress against a plan</a:t>
            </a:r>
            <a:endParaRPr lang="en-US" altLang="en-US" sz="2800" b="1" dirty="0">
              <a:ln>
                <a:solidFill>
                  <a:schemeClr val="tx1"/>
                </a:solidFill>
              </a:ln>
              <a:solidFill>
                <a:srgbClr val="66FF33"/>
              </a:solidFill>
              <a:latin typeface="Symbol" panose="05050102010706020507" pitchFamily="18" charset="2"/>
            </a:endParaRPr>
          </a:p>
        </p:txBody>
      </p:sp>
      <p:sp>
        <p:nvSpPr>
          <p:cNvPr id="53250" name="TextBox 4"/>
          <p:cNvSpPr txBox="1">
            <a:spLocks noChangeArrowheads="1"/>
          </p:cNvSpPr>
          <p:nvPr/>
        </p:nvSpPr>
        <p:spPr bwMode="auto">
          <a:xfrm>
            <a:off x="1371600" y="4114800"/>
            <a:ext cx="70104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800" b="1" dirty="0">
                <a:solidFill>
                  <a:srgbClr val="99CC00"/>
                </a:solidFill>
              </a:rPr>
              <a:t>You can build SaaS apps using Agile, but not with Plan-and-Document</a:t>
            </a:r>
            <a:endParaRPr lang="en-US" altLang="en-US" sz="2800" b="1" dirty="0">
              <a:solidFill>
                <a:srgbClr val="99CC00"/>
              </a:solidFill>
              <a:latin typeface="Symbol" panose="05050102010706020507" pitchFamily="18" charset="2"/>
            </a:endParaRPr>
          </a:p>
        </p:txBody>
      </p:sp>
      <p:sp>
        <p:nvSpPr>
          <p:cNvPr id="53251" name="TextBox 5"/>
          <p:cNvSpPr txBox="1">
            <a:spLocks noChangeArrowheads="1"/>
          </p:cNvSpPr>
          <p:nvPr/>
        </p:nvSpPr>
        <p:spPr bwMode="auto">
          <a:xfrm>
            <a:off x="1371600" y="5068888"/>
            <a:ext cx="7010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800" b="1" dirty="0">
                <a:solidFill>
                  <a:srgbClr val="FF6699"/>
                </a:solidFill>
              </a:rPr>
              <a:t>A big difference between Agile and P&amp;D is building prototypes and interacting with customers during the process</a:t>
            </a:r>
          </a:p>
        </p:txBody>
      </p:sp>
      <p:grpSp>
        <p:nvGrpSpPr>
          <p:cNvPr id="53252" name="Group 10"/>
          <p:cNvGrpSpPr>
            <a:grpSpLocks/>
          </p:cNvGrpSpPr>
          <p:nvPr/>
        </p:nvGrpSpPr>
        <p:grpSpPr bwMode="auto">
          <a:xfrm>
            <a:off x="960438" y="2057400"/>
            <a:ext cx="7726362" cy="954087"/>
            <a:chOff x="960651" y="1743729"/>
            <a:chExt cx="7726131" cy="715594"/>
          </a:xfrm>
        </p:grpSpPr>
        <p:sp>
          <p:nvSpPr>
            <p:cNvPr id="53258" name="TextBox 2"/>
            <p:cNvSpPr txBox="1">
              <a:spLocks noChangeArrowheads="1"/>
            </p:cNvSpPr>
            <p:nvPr/>
          </p:nvSpPr>
          <p:spPr bwMode="auto">
            <a:xfrm>
              <a:off x="1371600" y="1743729"/>
              <a:ext cx="7315182" cy="715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800" b="1" dirty="0">
                  <a:solidFill>
                    <a:srgbClr val="FF9900"/>
                  </a:solidFill>
                </a:rPr>
                <a:t>A big difference between Agile and P&amp;D is that Agile does not use requirements</a:t>
              </a:r>
              <a:endParaRPr lang="en-US" altLang="en-US" sz="2800" b="1" dirty="0">
                <a:solidFill>
                  <a:srgbClr val="FF9900"/>
                </a:solidFill>
                <a:latin typeface="Symbol" panose="05050102010706020507" pitchFamily="18" charset="2"/>
              </a:endParaRPr>
            </a:p>
          </p:txBody>
        </p:sp>
        <p:sp>
          <p:nvSpPr>
            <p:cNvPr id="53259" name="Rectangle 6"/>
            <p:cNvSpPr>
              <a:spLocks noChangeArrowheads="1"/>
            </p:cNvSpPr>
            <p:nvPr/>
          </p:nvSpPr>
          <p:spPr bwMode="auto">
            <a:xfrm>
              <a:off x="960651" y="1809750"/>
              <a:ext cx="4154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grpSp>
      <p:sp>
        <p:nvSpPr>
          <p:cNvPr id="53253" name="Rectangle 7"/>
          <p:cNvSpPr>
            <a:spLocks noChangeArrowheads="1"/>
          </p:cNvSpPr>
          <p:nvPr/>
        </p:nvSpPr>
        <p:spPr bwMode="auto">
          <a:xfrm>
            <a:off x="960438" y="3151187"/>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53254" name="Rectangle 8"/>
          <p:cNvSpPr>
            <a:spLocks noChangeArrowheads="1"/>
          </p:cNvSpPr>
          <p:nvPr/>
        </p:nvSpPr>
        <p:spPr bwMode="auto">
          <a:xfrm>
            <a:off x="960438" y="4217987"/>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53255" name="Rectangle 9"/>
          <p:cNvSpPr>
            <a:spLocks noChangeArrowheads="1"/>
          </p:cNvSpPr>
          <p:nvPr/>
        </p:nvSpPr>
        <p:spPr bwMode="auto">
          <a:xfrm>
            <a:off x="947738" y="5156200"/>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2" name="Title 1"/>
          <p:cNvSpPr>
            <a:spLocks noGrp="1"/>
          </p:cNvSpPr>
          <p:nvPr>
            <p:ph type="title"/>
          </p:nvPr>
        </p:nvSpPr>
        <p:spPr/>
        <p:txBody>
          <a:bodyPr/>
          <a:lstStyle/>
          <a:p>
            <a:r>
              <a:rPr lang="en-US" dirty="0" smtClean="0"/>
              <a:t>Which is TRUE?</a:t>
            </a:r>
            <a:endParaRPr lang="en-US" dirty="0"/>
          </a:p>
        </p:txBody>
      </p:sp>
      <p:sp>
        <p:nvSpPr>
          <p:cNvPr id="53256" name="Slide Number Placeholder 1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BC0A3B4-8023-493D-AD22-BE155308C00D}" type="slidenum">
              <a:rPr lang="en-US" altLang="en-US" sz="1400">
                <a:latin typeface="Helvetica" panose="020B0604020202020204" pitchFamily="34" charset="0"/>
              </a:rPr>
              <a:pPr eaLnBrk="1" hangingPunct="1"/>
              <a:t>32</a:t>
            </a:fld>
            <a:endParaRPr lang="en-US" altLang="en-US" sz="1400">
              <a:latin typeface="Helvetica" panose="020B0604020202020204"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CC329E5-3ACE-4764-B6B6-3EFB92EA94D4}" type="slidenum">
              <a:rPr lang="en-US" altLang="en-US" sz="1400">
                <a:latin typeface="Helvetica" panose="020B0604020202020204" pitchFamily="34" charset="0"/>
              </a:rPr>
              <a:pPr eaLnBrk="1" hangingPunct="1"/>
              <a:t>33</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a:solidFill>
                  <a:schemeClr val="bg1"/>
                </a:solidFill>
                <a:latin typeface="Arial Black"/>
                <a:ea typeface="+mn-ea"/>
                <a:cs typeface="Arial Black"/>
              </a:rPr>
              <a:t>END</a:t>
            </a:r>
          </a:p>
        </p:txBody>
      </p:sp>
      <p:sp>
        <p:nvSpPr>
          <p:cNvPr id="55299"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en-US" altLang="en-US" sz="4000" dirty="0" smtClean="0"/>
              <a:t>Fallacies and Pitfalls, Chapter 1 Summary</a:t>
            </a:r>
          </a:p>
        </p:txBody>
      </p:sp>
      <p:sp>
        <p:nvSpPr>
          <p:cNvPr id="5837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63495CB-93A1-48FE-9F28-F72BBCD879D9}" type="slidenum">
              <a:rPr lang="en-US" altLang="en-US" sz="1400">
                <a:latin typeface="Helvetica" panose="020B0604020202020204" pitchFamily="34" charset="0"/>
              </a:rPr>
              <a:pPr eaLnBrk="1" hangingPunct="1"/>
              <a:t>34</a:t>
            </a:fld>
            <a:endParaRPr lang="en-US" altLang="en-US" sz="1400">
              <a:latin typeface="Helvetica" panose="020B0604020202020204" pitchFamily="34" charset="0"/>
            </a:endParaRPr>
          </a:p>
        </p:txBody>
      </p:sp>
      <p:sp>
        <p:nvSpPr>
          <p:cNvPr id="58372" name="Rectangle 4"/>
          <p:cNvSpPr>
            <a:spLocks noChangeArrowheads="1"/>
          </p:cNvSpPr>
          <p:nvPr/>
        </p:nvSpPr>
        <p:spPr bwMode="auto">
          <a:xfrm>
            <a:off x="1066800" y="5257800"/>
            <a:ext cx="71000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t>(</a:t>
            </a:r>
            <a:r>
              <a:rPr lang="en-US" altLang="en-US" i="1" dirty="0"/>
              <a:t>Engineering </a:t>
            </a:r>
            <a:r>
              <a:rPr lang="en-US" altLang="en-US" i="1" dirty="0" smtClean="0"/>
              <a:t>Software as a Service</a:t>
            </a:r>
            <a:r>
              <a:rPr lang="en-US" altLang="en-US" dirty="0" smtClean="0"/>
              <a:t>§§</a:t>
            </a:r>
            <a:r>
              <a:rPr lang="en-US" altLang="en-US" dirty="0"/>
              <a:t>1.12, 1.13)</a:t>
            </a:r>
          </a:p>
        </p:txBody>
      </p:sp>
      <p:pic>
        <p:nvPicPr>
          <p:cNvPr id="58373" name="Picture 4" descr="YellAtScree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508250"/>
            <a:ext cx="4111625"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altLang="en-US" smtClean="0"/>
              <a:t>Fallacies and Pitfalls</a:t>
            </a:r>
          </a:p>
        </p:txBody>
      </p:sp>
      <p:sp>
        <p:nvSpPr>
          <p:cNvPr id="89091" name="Content Placeholder 2"/>
          <p:cNvSpPr>
            <a:spLocks noGrp="1"/>
          </p:cNvSpPr>
          <p:nvPr>
            <p:ph idx="1"/>
          </p:nvPr>
        </p:nvSpPr>
        <p:spPr>
          <a:xfrm>
            <a:off x="304800" y="1371600"/>
            <a:ext cx="8839200" cy="4754563"/>
          </a:xfrm>
        </p:spPr>
        <p:txBody>
          <a:bodyPr/>
          <a:lstStyle/>
          <a:p>
            <a:r>
              <a:rPr lang="en-US" altLang="en-US" smtClean="0"/>
              <a:t>Fallacy: The Agile lifecycle is best for </a:t>
            </a:r>
            <a:br>
              <a:rPr lang="en-US" altLang="en-US" smtClean="0"/>
            </a:br>
            <a:r>
              <a:rPr lang="en-US" altLang="en-US" smtClean="0"/>
              <a:t>software development</a:t>
            </a:r>
          </a:p>
          <a:p>
            <a:pPr lvl="1"/>
            <a:r>
              <a:rPr lang="en-US" altLang="en-US" smtClean="0"/>
              <a:t>Good match for some SW, especially SaaS</a:t>
            </a:r>
          </a:p>
          <a:p>
            <a:pPr lvl="1"/>
            <a:r>
              <a:rPr lang="en-US" altLang="en-US" smtClean="0"/>
              <a:t>But not for NASA, code subject to regulations</a:t>
            </a:r>
          </a:p>
          <a:p>
            <a:r>
              <a:rPr lang="en-US" altLang="en-US" smtClean="0"/>
              <a:t>Per topic, will practice Agile way to learn but will also see Plan &amp; Document perspective</a:t>
            </a:r>
          </a:p>
          <a:p>
            <a:pPr lvl="1"/>
            <a:r>
              <a:rPr lang="en-US" altLang="en-US" smtClean="0"/>
              <a:t>Note: you will see new lifecycles in response to new opportunities in your career, so expect to learn new ones</a:t>
            </a:r>
          </a:p>
          <a:p>
            <a:endParaRPr lang="en-US" altLang="en-US" smtClean="0"/>
          </a:p>
        </p:txBody>
      </p:sp>
      <p:sp>
        <p:nvSpPr>
          <p:cNvPr id="6041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400923C-5113-46C8-B8E0-77638A3A619A}" type="slidenum">
              <a:rPr lang="en-US" altLang="en-US" sz="1400">
                <a:latin typeface="Helvetica" panose="020B0604020202020204" pitchFamily="34" charset="0"/>
              </a:rPr>
              <a:pPr eaLnBrk="1" hangingPunct="1"/>
              <a:t>35</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0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0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09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0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bldLvl="2"/>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p:txBody>
          <a:bodyPr/>
          <a:lstStyle/>
          <a:p>
            <a:r>
              <a:rPr lang="en-US" altLang="en-US" smtClean="0"/>
              <a:t>Fallacies and Pitfalls</a:t>
            </a:r>
          </a:p>
        </p:txBody>
      </p:sp>
      <p:sp>
        <p:nvSpPr>
          <p:cNvPr id="89091" name="Content Placeholder 2"/>
          <p:cNvSpPr>
            <a:spLocks noGrp="1"/>
          </p:cNvSpPr>
          <p:nvPr>
            <p:ph idx="1"/>
          </p:nvPr>
        </p:nvSpPr>
        <p:spPr/>
        <p:txBody>
          <a:bodyPr/>
          <a:lstStyle/>
          <a:p>
            <a:r>
              <a:rPr lang="en-US" altLang="en-US" smtClean="0"/>
              <a:t>Pitfall: Ignoring the cost of software design</a:t>
            </a:r>
          </a:p>
          <a:p>
            <a:pPr lvl="1"/>
            <a:r>
              <a:rPr lang="en-US" altLang="en-US" smtClean="0"/>
              <a:t>Since ≈0 cost to manufacture software, might believe ≈0 cost to remanufacture the way the customer wants</a:t>
            </a:r>
          </a:p>
          <a:p>
            <a:pPr lvl="1"/>
            <a:r>
              <a:rPr lang="en-US" altLang="en-US" smtClean="0"/>
              <a:t>Ignores the cost of design and test</a:t>
            </a:r>
          </a:p>
          <a:p>
            <a:r>
              <a:rPr lang="en-US" altLang="en-US" smtClean="0"/>
              <a:t>(Is cost ~no cost of manufacturing software/data same rationale to pirate data? No one should pay for development, just for manufacturing?)</a:t>
            </a:r>
          </a:p>
          <a:p>
            <a:endParaRPr lang="en-US" altLang="en-US" smtClean="0"/>
          </a:p>
        </p:txBody>
      </p:sp>
      <p:sp>
        <p:nvSpPr>
          <p:cNvPr id="6246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7EC9142A-47D4-44FC-828D-AEB53B962C48}" type="slidenum">
              <a:rPr lang="en-US" altLang="en-US" sz="1400">
                <a:latin typeface="Helvetica" panose="020B0604020202020204" pitchFamily="34" charset="0"/>
              </a:rPr>
              <a:pPr eaLnBrk="1" hangingPunct="1"/>
              <a:t>36</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0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0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0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bldLvl="2"/>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Content Placeholder 7" descr="GoldenTriangle2.pdf"/>
          <p:cNvPicPr>
            <a:picLocks noGrp="1" noChangeAspect="1"/>
          </p:cNvPicPr>
          <p:nvPr>
            <p:ph idx="1"/>
          </p:nvPr>
        </p:nvPicPr>
        <p:blipFill rotWithShape="1">
          <a:blip r:embed="rId3">
            <a:extLst>
              <a:ext uri="{28A0092B-C50C-407E-A947-70E740481C1C}">
                <a14:useLocalDpi xmlns:a14="http://schemas.microsoft.com/office/drawing/2010/main" val="0"/>
              </a:ext>
            </a:extLst>
          </a:blip>
          <a:srcRect l="3934" r="2919"/>
          <a:stretch/>
        </p:blipFill>
        <p:spPr>
          <a:xfrm>
            <a:off x="1523999" y="1295400"/>
            <a:ext cx="6705601" cy="5562600"/>
          </a:xfrm>
        </p:spPr>
      </p:pic>
      <p:sp>
        <p:nvSpPr>
          <p:cNvPr id="64514" name="Title 1"/>
          <p:cNvSpPr>
            <a:spLocks noGrp="1"/>
          </p:cNvSpPr>
          <p:nvPr>
            <p:ph type="title"/>
          </p:nvPr>
        </p:nvSpPr>
        <p:spPr/>
        <p:txBody>
          <a:bodyPr/>
          <a:lstStyle/>
          <a:p>
            <a:r>
              <a:rPr lang="en-US" altLang="en-US" smtClean="0"/>
              <a:t>Summary: Engineering SW is More Than Programming</a:t>
            </a:r>
          </a:p>
        </p:txBody>
      </p:sp>
      <p:sp>
        <p:nvSpPr>
          <p:cNvPr id="64515"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5BF697C-0995-4339-BCD1-81DF674E9B33}" type="slidenum">
              <a:rPr lang="en-US" altLang="en-US" sz="1400">
                <a:latin typeface="Helvetica" panose="020B0604020202020204" pitchFamily="34" charset="0"/>
              </a:rPr>
              <a:pPr eaLnBrk="1" hangingPunct="1"/>
              <a:t>37</a:t>
            </a:fld>
            <a:endParaRPr lang="en-US" altLang="en-US" sz="1400">
              <a:latin typeface="Helvetica" panose="020B0604020202020204" pitchFamily="34" charset="0"/>
            </a:endParaRPr>
          </a:p>
        </p:txBody>
      </p:sp>
      <p:sp>
        <p:nvSpPr>
          <p:cNvPr id="64516" name="TextBox 5"/>
          <p:cNvSpPr txBox="1">
            <a:spLocks noChangeArrowheads="1"/>
          </p:cNvSpPr>
          <p:nvPr/>
        </p:nvSpPr>
        <p:spPr bwMode="auto">
          <a:xfrm>
            <a:off x="0" y="6019800"/>
            <a:ext cx="2133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000" dirty="0"/>
              <a:t>(Figure </a:t>
            </a:r>
            <a:r>
              <a:rPr lang="en-US" altLang="en-US" sz="1000" dirty="0" smtClean="0"/>
              <a:t>1.11, </a:t>
            </a:r>
            <a:r>
              <a:rPr lang="en-US" altLang="en-US" sz="1000" i="1" dirty="0"/>
              <a:t>Engineering </a:t>
            </a:r>
            <a:r>
              <a:rPr lang="en-US" altLang="en-US" sz="1000" i="1" dirty="0" smtClean="0"/>
              <a:t>Software as </a:t>
            </a:r>
            <a:r>
              <a:rPr lang="en-US" altLang="en-US" sz="1000" i="1" dirty="0" err="1" smtClean="0"/>
              <a:t>as</a:t>
            </a:r>
            <a:r>
              <a:rPr lang="en-US" altLang="en-US" sz="1000" i="1" dirty="0" smtClean="0"/>
              <a:t> Service </a:t>
            </a:r>
            <a:r>
              <a:rPr lang="en-US" altLang="en-US" sz="1000" dirty="0" smtClean="0"/>
              <a:t>by </a:t>
            </a:r>
            <a:r>
              <a:rPr lang="en-US" altLang="en-US" sz="1000" dirty="0"/>
              <a:t>Armando Fox and David Patterson, </a:t>
            </a:r>
            <a:r>
              <a:rPr lang="en-US" altLang="en-US" sz="1000" dirty="0" smtClean="0"/>
              <a:t>1</a:t>
            </a:r>
            <a:r>
              <a:rPr lang="en-US" altLang="en-US" sz="1000" baseline="30000" dirty="0" smtClean="0"/>
              <a:t>st</a:t>
            </a:r>
            <a:r>
              <a:rPr lang="en-US" altLang="en-US" sz="1000" dirty="0" smtClean="0"/>
              <a:t> edition</a:t>
            </a:r>
            <a:r>
              <a:rPr lang="en-US" altLang="en-US" sz="1000" dirty="0"/>
              <a:t>, </a:t>
            </a:r>
            <a:r>
              <a:rPr lang="en-US" altLang="en-US" sz="1000" dirty="0" smtClean="0"/>
              <a:t>2014.)</a:t>
            </a:r>
            <a:endParaRPr lang="en-US" altLang="en-US" sz="10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C05C64AC-E3DE-4FC3-902D-8269E943A02F}" type="slidenum">
              <a:rPr lang="en-US" altLang="en-US" sz="1400">
                <a:latin typeface="Helvetica" panose="020B0604020202020204" pitchFamily="34" charset="0"/>
              </a:rPr>
              <a:pPr eaLnBrk="1" hangingPunct="1"/>
              <a:t>38</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a:solidFill>
                  <a:schemeClr val="bg1"/>
                </a:solidFill>
                <a:latin typeface="Arial Black"/>
                <a:ea typeface="+mn-ea"/>
                <a:cs typeface="Arial Black"/>
              </a:rPr>
              <a:t>END</a:t>
            </a:r>
          </a:p>
        </p:txBody>
      </p:sp>
      <p:sp>
        <p:nvSpPr>
          <p:cNvPr id="66563"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pPr eaLnBrk="1" hangingPunct="1"/>
            <a:r>
              <a:rPr lang="en-US" altLang="en-US" dirty="0" smtClean="0"/>
              <a:t>It Takes a Team: Size &amp; Scrum</a:t>
            </a:r>
            <a:endParaRPr lang="en-US" altLang="en-US" i="1" dirty="0" smtClean="0"/>
          </a:p>
        </p:txBody>
      </p:sp>
      <p:sp>
        <p:nvSpPr>
          <p:cNvPr id="67588" name="Slide Number Placeholder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DF096B2-764D-4441-9F53-604E2EEA2383}" type="slidenum">
              <a:rPr lang="en-US" altLang="en-US" sz="1400">
                <a:latin typeface="Helvetica" panose="020B0604020202020204" pitchFamily="34" charset="0"/>
              </a:rPr>
              <a:pPr eaLnBrk="1" hangingPunct="1"/>
              <a:t>39</a:t>
            </a:fld>
            <a:endParaRPr lang="en-US" altLang="en-US" sz="1400">
              <a:latin typeface="Helvetica" panose="020B0604020202020204" pitchFamily="34" charset="0"/>
            </a:endParaRPr>
          </a:p>
        </p:txBody>
      </p:sp>
      <p:grpSp>
        <p:nvGrpSpPr>
          <p:cNvPr id="67587" name="Group 3"/>
          <p:cNvGrpSpPr>
            <a:grpSpLocks/>
          </p:cNvGrpSpPr>
          <p:nvPr/>
        </p:nvGrpSpPr>
        <p:grpSpPr bwMode="auto">
          <a:xfrm>
            <a:off x="2209800" y="5867400"/>
            <a:ext cx="4724400" cy="830263"/>
            <a:chOff x="3124200" y="5638800"/>
            <a:chExt cx="4724400" cy="831277"/>
          </a:xfrm>
        </p:grpSpPr>
        <p:pic>
          <p:nvPicPr>
            <p:cNvPr id="67590"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5715000"/>
              <a:ext cx="1524000" cy="53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1" name="TextBox 5"/>
            <p:cNvSpPr txBox="1">
              <a:spLocks noChangeArrowheads="1"/>
            </p:cNvSpPr>
            <p:nvPr/>
          </p:nvSpPr>
          <p:spPr bwMode="auto">
            <a:xfrm>
              <a:off x="3124200" y="5638800"/>
              <a:ext cx="3276600" cy="83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en-US" sz="1200">
                  <a:latin typeface="Arial Narrow" panose="020B0606020202030204" pitchFamily="34" charset="0"/>
                </a:rPr>
                <a:t>© 2012 David Patterson &amp; David Patterson</a:t>
              </a:r>
            </a:p>
            <a:p>
              <a:pPr algn="r" eaLnBrk="1" hangingPunct="1"/>
              <a:r>
                <a:rPr lang="en-US" altLang="en-US" sz="1200">
                  <a:latin typeface="Arial Narrow" panose="020B0606020202030204" pitchFamily="34" charset="0"/>
                </a:rPr>
                <a:t>Licensed under </a:t>
              </a:r>
              <a:r>
                <a:rPr lang="en-US" altLang="en-US" sz="1200">
                  <a:latin typeface="Arial Narrow" panose="020B0606020202030204" pitchFamily="34" charset="0"/>
                  <a:hlinkClick r:id="rId3"/>
                </a:rPr>
                <a:t>Creative Commons Attribution-NonCommercial-ShareAlike 3.0 Unported License</a:t>
              </a:r>
              <a:endParaRPr lang="en-US" altLang="en-US" sz="1200">
                <a:latin typeface="Arial Narrow" panose="020B0606020202030204" pitchFamily="34" charset="0"/>
              </a:endParaRPr>
            </a:p>
          </p:txBody>
        </p:sp>
      </p:grpSp>
      <p:pic>
        <p:nvPicPr>
          <p:cNvPr id="67589" name="Picture 8" descr="team.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752600"/>
            <a:ext cx="31242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828800" y="5405735"/>
            <a:ext cx="6107762" cy="461665"/>
          </a:xfrm>
          <a:prstGeom prst="rect">
            <a:avLst/>
          </a:prstGeom>
          <a:noFill/>
        </p:spPr>
        <p:txBody>
          <a:bodyPr wrap="none" rtlCol="0">
            <a:spAutoFit/>
          </a:bodyPr>
          <a:lstStyle/>
          <a:p>
            <a:r>
              <a:rPr lang="en-US" altLang="en-US" i="1" dirty="0" smtClean="0"/>
              <a:t>(Engineering Software as a Service §10.1)</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lstStyle/>
          <a:p>
            <a:r>
              <a:rPr lang="en-US" altLang="en-US" smtClean="0"/>
              <a:t>How to Avoid SW Infamy?</a:t>
            </a:r>
          </a:p>
        </p:txBody>
      </p:sp>
      <p:sp>
        <p:nvSpPr>
          <p:cNvPr id="15362" name="Content Placeholder 2"/>
          <p:cNvSpPr>
            <a:spLocks noGrp="1"/>
          </p:cNvSpPr>
          <p:nvPr>
            <p:ph idx="1"/>
          </p:nvPr>
        </p:nvSpPr>
        <p:spPr/>
        <p:txBody>
          <a:bodyPr/>
          <a:lstStyle/>
          <a:p>
            <a:r>
              <a:rPr lang="en-US" altLang="en-US" dirty="0" smtClean="0"/>
              <a:t>Can’</a:t>
            </a:r>
            <a:r>
              <a:rPr lang="en-US" altLang="ja-JP" dirty="0" smtClean="0"/>
              <a:t>t we make building software as predictable in schedule and cost and quality as building a bridge?</a:t>
            </a:r>
          </a:p>
          <a:p>
            <a:r>
              <a:rPr lang="en-US" altLang="en-US" dirty="0" smtClean="0"/>
              <a:t>If so, what kind of development process to make it predictable?</a:t>
            </a:r>
          </a:p>
        </p:txBody>
      </p:sp>
      <p:sp>
        <p:nvSpPr>
          <p:cNvPr id="15363"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6205ECF-21C2-4969-9F1A-732E543EB4F7}" type="slidenum">
              <a:rPr lang="en-US" altLang="en-US" sz="1400">
                <a:latin typeface="Helvetica" panose="020B0604020202020204" pitchFamily="34" charset="0"/>
              </a:rPr>
              <a:pPr eaLnBrk="1" hangingPunct="1"/>
              <a:t>4</a:t>
            </a:fld>
            <a:endParaRPr lang="en-US" altLang="en-US" sz="1400">
              <a:latin typeface="Helvetica" panose="020B0604020202020204" pitchFamily="3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altLang="en-US" dirty="0" smtClean="0"/>
              <a:t>SW Engineering Now a Team Sport</a:t>
            </a:r>
          </a:p>
        </p:txBody>
      </p:sp>
      <p:sp>
        <p:nvSpPr>
          <p:cNvPr id="3" name="Content Placeholder 2"/>
          <p:cNvSpPr>
            <a:spLocks noGrp="1"/>
          </p:cNvSpPr>
          <p:nvPr>
            <p:ph idx="1"/>
          </p:nvPr>
        </p:nvSpPr>
        <p:spPr>
          <a:xfrm>
            <a:off x="228600" y="2484438"/>
            <a:ext cx="8534400" cy="4297362"/>
          </a:xfrm>
        </p:spPr>
        <p:txBody>
          <a:bodyPr/>
          <a:lstStyle/>
          <a:p>
            <a:r>
              <a:rPr lang="en-US" altLang="en-US" dirty="0" smtClean="0"/>
              <a:t>Rising bar of functionality/quality </a:t>
            </a:r>
            <a:br>
              <a:rPr lang="en-US" altLang="en-US" dirty="0" smtClean="0"/>
            </a:br>
            <a:r>
              <a:rPr lang="en-US" altLang="en-US" dirty="0" smtClean="0"/>
              <a:t>=&gt; cannot do SW breakthrough alone</a:t>
            </a:r>
          </a:p>
          <a:p>
            <a:r>
              <a:rPr lang="en-US" altLang="en-US" dirty="0" smtClean="0"/>
              <a:t>Successful SW career =&gt; </a:t>
            </a:r>
            <a:br>
              <a:rPr lang="en-US" altLang="en-US" dirty="0" smtClean="0"/>
            </a:br>
            <a:r>
              <a:rPr lang="en-US" altLang="en-US" dirty="0" smtClean="0"/>
              <a:t>programming chops AND plays well with others AND can help make </a:t>
            </a:r>
            <a:r>
              <a:rPr lang="en-US" altLang="en-US" i="1" dirty="0" smtClean="0"/>
              <a:t>team </a:t>
            </a:r>
            <a:r>
              <a:rPr lang="en-US" altLang="en-US" dirty="0" smtClean="0"/>
              <a:t>win</a:t>
            </a:r>
          </a:p>
          <a:p>
            <a:r>
              <a:rPr lang="ja-JP" altLang="en-US" i="1" dirty="0" smtClean="0"/>
              <a:t>“</a:t>
            </a:r>
            <a:r>
              <a:rPr lang="en-US" altLang="ja-JP" i="1" dirty="0" smtClean="0"/>
              <a:t>There are no winners on a losing team, </a:t>
            </a:r>
            <a:br>
              <a:rPr lang="en-US" altLang="ja-JP" i="1" dirty="0" smtClean="0"/>
            </a:br>
            <a:r>
              <a:rPr lang="en-US" altLang="ja-JP" i="1" dirty="0" smtClean="0"/>
              <a:t>and no losers on a winning team.</a:t>
            </a:r>
            <a:r>
              <a:rPr lang="ja-JP" altLang="en-US" dirty="0" smtClean="0"/>
              <a:t>”</a:t>
            </a:r>
            <a:endParaRPr lang="en-US" altLang="ja-JP" dirty="0" smtClean="0"/>
          </a:p>
          <a:p>
            <a:pPr lvl="1" algn="r"/>
            <a:r>
              <a:rPr lang="en-US" altLang="en-US" dirty="0" smtClean="0"/>
              <a:t>Fred Brooks, Jr.</a:t>
            </a:r>
          </a:p>
          <a:p>
            <a:endParaRPr lang="en-US" altLang="en-US" dirty="0" smtClean="0"/>
          </a:p>
        </p:txBody>
      </p:sp>
      <p:sp>
        <p:nvSpPr>
          <p:cNvPr id="6861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F9050381-0C80-4CD4-9D6D-47EFAE80CE06}" type="slidenum">
              <a:rPr lang="en-US" altLang="en-US" sz="1400">
                <a:latin typeface="Helvetica" panose="020B0604020202020204" pitchFamily="34" charset="0"/>
              </a:rPr>
              <a:pPr eaLnBrk="1" hangingPunct="1"/>
              <a:t>40</a:t>
            </a:fld>
            <a:endParaRPr lang="en-US" altLang="en-US" sz="1400">
              <a:latin typeface="Helvetica" panose="020B0604020202020204" pitchFamily="34" charset="0"/>
            </a:endParaRPr>
          </a:p>
        </p:txBody>
      </p:sp>
      <p:sp>
        <p:nvSpPr>
          <p:cNvPr id="12293" name="Content Placeholder 2"/>
          <p:cNvSpPr txBox="1">
            <a:spLocks/>
          </p:cNvSpPr>
          <p:nvPr/>
        </p:nvSpPr>
        <p:spPr bwMode="auto">
          <a:xfrm>
            <a:off x="228600" y="1371600"/>
            <a:ext cx="8534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FontTx/>
              <a:buChar char="•"/>
            </a:pPr>
            <a:r>
              <a:rPr lang="en-US" altLang="en-US" sz="3200" dirty="0">
                <a:latin typeface="Helvetica" panose="020B0604020202020204" pitchFamily="34" charset="0"/>
              </a:rPr>
              <a:t>Now in Post-Superhero-</a:t>
            </a:r>
            <a:br>
              <a:rPr lang="en-US" altLang="en-US" sz="3200" dirty="0">
                <a:latin typeface="Helvetica" panose="020B0604020202020204" pitchFamily="34" charset="0"/>
              </a:rPr>
            </a:br>
            <a:r>
              <a:rPr lang="en-US" altLang="en-US" sz="3200" dirty="0">
                <a:latin typeface="Helvetica" panose="020B0604020202020204" pitchFamily="34" charset="0"/>
              </a:rPr>
              <a:t>Programmer Era</a:t>
            </a:r>
          </a:p>
          <a:p>
            <a:pPr>
              <a:spcBef>
                <a:spcPct val="20000"/>
              </a:spcBef>
            </a:pPr>
            <a:endParaRPr lang="en-US" altLang="en-US" sz="3200" dirty="0">
              <a:latin typeface="Helvetica" panose="020B0604020202020204" pitchFamily="34" charset="0"/>
            </a:endParaRPr>
          </a:p>
        </p:txBody>
      </p:sp>
      <p:pic>
        <p:nvPicPr>
          <p:cNvPr id="68613" name="Picture 7" descr="hero.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0513" y="1279525"/>
            <a:ext cx="2503487"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quot;No&quot; Symbol 5"/>
          <p:cNvSpPr>
            <a:spLocks/>
          </p:cNvSpPr>
          <p:nvPr/>
        </p:nvSpPr>
        <p:spPr bwMode="auto">
          <a:xfrm>
            <a:off x="6858000" y="1219200"/>
            <a:ext cx="2133600" cy="1981200"/>
          </a:xfrm>
          <a:custGeom>
            <a:avLst/>
            <a:gdLst>
              <a:gd name="T0" fmla="*/ 0 w 2133600"/>
              <a:gd name="T1" fmla="*/ 990600 h 1981200"/>
              <a:gd name="T2" fmla="*/ 1066800 w 2133600"/>
              <a:gd name="T3" fmla="*/ 0 h 1981200"/>
              <a:gd name="T4" fmla="*/ 2133600 w 2133600"/>
              <a:gd name="T5" fmla="*/ 990600 h 1981200"/>
              <a:gd name="T6" fmla="*/ 1066800 w 2133600"/>
              <a:gd name="T7" fmla="*/ 1981200 h 1981200"/>
              <a:gd name="T8" fmla="*/ 0 w 2133600"/>
              <a:gd name="T9" fmla="*/ 990600 h 1981200"/>
              <a:gd name="T10" fmla="*/ 1669742 w 2133600"/>
              <a:gd name="T11" fmla="*/ 1298967 h 1981200"/>
              <a:gd name="T12" fmla="*/ 1509870 w 2133600"/>
              <a:gd name="T13" fmla="*/ 513448 h 1981200"/>
              <a:gd name="T14" fmla="*/ 735472 w 2133600"/>
              <a:gd name="T15" fmla="*/ 446284 h 1981200"/>
              <a:gd name="T16" fmla="*/ 1669742 w 2133600"/>
              <a:gd name="T17" fmla="*/ 1298967 h 1981200"/>
              <a:gd name="T18" fmla="*/ 463858 w 2133600"/>
              <a:gd name="T19" fmla="*/ 682233 h 1981200"/>
              <a:gd name="T20" fmla="*/ 623730 w 2133600"/>
              <a:gd name="T21" fmla="*/ 1467752 h 1981200"/>
              <a:gd name="T22" fmla="*/ 1398128 w 2133600"/>
              <a:gd name="T23" fmla="*/ 1534916 h 1981200"/>
              <a:gd name="T24" fmla="*/ 463858 w 2133600"/>
              <a:gd name="T25" fmla="*/ 682233 h 19812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33600" h="1981200">
                <a:moveTo>
                  <a:pt x="0" y="990600"/>
                </a:moveTo>
                <a:cubicBezTo>
                  <a:pt x="0" y="443507"/>
                  <a:pt x="477623" y="0"/>
                  <a:pt x="1066800" y="0"/>
                </a:cubicBezTo>
                <a:cubicBezTo>
                  <a:pt x="1655977" y="0"/>
                  <a:pt x="2133600" y="443507"/>
                  <a:pt x="2133600" y="990600"/>
                </a:cubicBezTo>
                <a:cubicBezTo>
                  <a:pt x="2133600" y="1537693"/>
                  <a:pt x="1655977" y="1981200"/>
                  <a:pt x="1066800" y="1981200"/>
                </a:cubicBezTo>
                <a:cubicBezTo>
                  <a:pt x="477623" y="1981200"/>
                  <a:pt x="0" y="1537693"/>
                  <a:pt x="0" y="990600"/>
                </a:cubicBezTo>
                <a:close/>
                <a:moveTo>
                  <a:pt x="1669742" y="1298967"/>
                </a:moveTo>
                <a:cubicBezTo>
                  <a:pt x="1838466" y="1037410"/>
                  <a:pt x="1770946" y="705652"/>
                  <a:pt x="1509870" y="513448"/>
                </a:cubicBezTo>
                <a:cubicBezTo>
                  <a:pt x="1291281" y="352523"/>
                  <a:pt x="984830" y="325944"/>
                  <a:pt x="735472" y="446284"/>
                </a:cubicBezTo>
                <a:lnTo>
                  <a:pt x="1669742" y="1298967"/>
                </a:lnTo>
                <a:close/>
                <a:moveTo>
                  <a:pt x="463858" y="682233"/>
                </a:moveTo>
                <a:cubicBezTo>
                  <a:pt x="295134" y="943790"/>
                  <a:pt x="362654" y="1275548"/>
                  <a:pt x="623730" y="1467752"/>
                </a:cubicBezTo>
                <a:cubicBezTo>
                  <a:pt x="842319" y="1628677"/>
                  <a:pt x="1148770" y="1655256"/>
                  <a:pt x="1398128" y="1534916"/>
                </a:cubicBezTo>
                <a:lnTo>
                  <a:pt x="463858" y="682233"/>
                </a:lnTo>
                <a:close/>
              </a:path>
            </a:pathLst>
          </a:custGeom>
          <a:solidFill>
            <a:srgbClr val="FF0000"/>
          </a:solidFill>
          <a:ln w="9525" cap="flat" cmpd="sng">
            <a:solidFill>
              <a:srgbClr val="FF0000"/>
            </a:solidFill>
            <a:prstDash val="solid"/>
            <a:round/>
            <a:headEnd/>
            <a:tailEnd/>
          </a:ln>
          <a:effectLst>
            <a:outerShdw blurRad="40000" dist="23000" dir="5400000" rotWithShape="0">
              <a:srgbClr val="000000">
                <a:alpha val="34999"/>
              </a:srgbClr>
            </a:outerShdw>
          </a:effectLst>
        </p:spPr>
        <p:txBody>
          <a:bodyPr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293" grpId="0"/>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US" altLang="en-US" smtClean="0"/>
              <a:t>Alternative Team Organization?</a:t>
            </a:r>
          </a:p>
        </p:txBody>
      </p:sp>
      <p:sp>
        <p:nvSpPr>
          <p:cNvPr id="73731" name="Content Placeholder 2"/>
          <p:cNvSpPr>
            <a:spLocks noGrp="1"/>
          </p:cNvSpPr>
          <p:nvPr>
            <p:ph idx="1"/>
          </p:nvPr>
        </p:nvSpPr>
        <p:spPr/>
        <p:txBody>
          <a:bodyPr/>
          <a:lstStyle/>
          <a:p>
            <a:r>
              <a:rPr lang="en-US" altLang="en-US" smtClean="0"/>
              <a:t>Plan-and-document require extensive documentation and planning and depends on an experienced manager </a:t>
            </a:r>
          </a:p>
          <a:p>
            <a:r>
              <a:rPr lang="en-US" altLang="en-US" smtClean="0"/>
              <a:t>How should we organize an Agile team?</a:t>
            </a:r>
          </a:p>
          <a:p>
            <a:r>
              <a:rPr lang="en-US" altLang="en-US" smtClean="0"/>
              <a:t>Is there an alternative to a hierarchical organization with one manager who runs the project?</a:t>
            </a:r>
          </a:p>
        </p:txBody>
      </p:sp>
      <p:sp>
        <p:nvSpPr>
          <p:cNvPr id="7270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6875EB0-F017-45BA-A1AE-CF4A79171A64}" type="slidenum">
              <a:rPr lang="en-US" altLang="en-US" sz="1400">
                <a:latin typeface="Helvetica" panose="020B0604020202020204" pitchFamily="34" charset="0"/>
              </a:rPr>
              <a:pPr eaLnBrk="1" hangingPunct="1"/>
              <a:t>41</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7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7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US" altLang="en-US" smtClean="0"/>
              <a:t>Scrum: Team Organization</a:t>
            </a:r>
          </a:p>
        </p:txBody>
      </p:sp>
      <p:sp>
        <p:nvSpPr>
          <p:cNvPr id="3" name="Content Placeholder 2"/>
          <p:cNvSpPr>
            <a:spLocks noGrp="1"/>
          </p:cNvSpPr>
          <p:nvPr>
            <p:ph idx="1"/>
          </p:nvPr>
        </p:nvSpPr>
        <p:spPr>
          <a:xfrm>
            <a:off x="304800" y="3733800"/>
            <a:ext cx="8534400" cy="2819400"/>
          </a:xfrm>
        </p:spPr>
        <p:txBody>
          <a:bodyPr/>
          <a:lstStyle/>
          <a:p>
            <a:r>
              <a:rPr lang="ja-JP" altLang="en-US" smtClean="0"/>
              <a:t>“</a:t>
            </a:r>
            <a:r>
              <a:rPr lang="en-US" altLang="ja-JP" smtClean="0"/>
              <a:t>2 Pizza</a:t>
            </a:r>
            <a:r>
              <a:rPr lang="ja-JP" altLang="en-US" smtClean="0"/>
              <a:t>”</a:t>
            </a:r>
            <a:r>
              <a:rPr lang="en-US" altLang="ja-JP" smtClean="0"/>
              <a:t> team size (4 to 9 people)</a:t>
            </a:r>
          </a:p>
          <a:p>
            <a:r>
              <a:rPr lang="ja-JP" altLang="en-US" smtClean="0"/>
              <a:t>“</a:t>
            </a:r>
            <a:r>
              <a:rPr lang="en-US" altLang="ja-JP" smtClean="0"/>
              <a:t>Scrum</a:t>
            </a:r>
            <a:r>
              <a:rPr lang="ja-JP" altLang="en-US" smtClean="0"/>
              <a:t>”</a:t>
            </a:r>
            <a:r>
              <a:rPr lang="en-US" altLang="ja-JP" smtClean="0"/>
              <a:t> inspired by frequent short meetings</a:t>
            </a:r>
          </a:p>
          <a:p>
            <a:pPr lvl="1"/>
            <a:r>
              <a:rPr lang="en-US" altLang="en-US" smtClean="0"/>
              <a:t>15 minutes every day at same place and time</a:t>
            </a:r>
          </a:p>
          <a:p>
            <a:pPr lvl="1"/>
            <a:r>
              <a:rPr lang="en-US" altLang="en-US" smtClean="0"/>
              <a:t>To learn more: </a:t>
            </a:r>
            <a:r>
              <a:rPr lang="en-US" altLang="en-US" i="1" smtClean="0"/>
              <a:t>Agile Software Development with Scrum </a:t>
            </a:r>
            <a:r>
              <a:rPr lang="en-US" altLang="en-US" smtClean="0"/>
              <a:t>by Schwaber &amp; Beedle</a:t>
            </a:r>
          </a:p>
        </p:txBody>
      </p:sp>
      <p:sp>
        <p:nvSpPr>
          <p:cNvPr id="7373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D5D3305-EABA-4E77-BE93-F41F12F302E0}" type="slidenum">
              <a:rPr lang="en-US" altLang="en-US" sz="1400">
                <a:latin typeface="Helvetica" panose="020B0604020202020204" pitchFamily="34" charset="0"/>
              </a:rPr>
              <a:pPr eaLnBrk="1" hangingPunct="1"/>
              <a:t>42</a:t>
            </a:fld>
            <a:endParaRPr lang="en-US" altLang="en-US" sz="1400">
              <a:latin typeface="Helvetica" panose="020B0604020202020204" pitchFamily="34" charset="0"/>
            </a:endParaRPr>
          </a:p>
        </p:txBody>
      </p:sp>
      <p:pic>
        <p:nvPicPr>
          <p:cNvPr id="73732" name="Picture 4" descr="pizza.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47800"/>
            <a:ext cx="3276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6" descr="pizza.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447800"/>
            <a:ext cx="3276600"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altLang="en-US" smtClean="0"/>
              <a:t>Daily Scrum Agenda</a:t>
            </a:r>
          </a:p>
        </p:txBody>
      </p:sp>
      <p:sp>
        <p:nvSpPr>
          <p:cNvPr id="3" name="Content Placeholder 2"/>
          <p:cNvSpPr>
            <a:spLocks noGrp="1"/>
          </p:cNvSpPr>
          <p:nvPr>
            <p:ph idx="1"/>
          </p:nvPr>
        </p:nvSpPr>
        <p:spPr>
          <a:xfrm>
            <a:off x="152400" y="3429000"/>
            <a:ext cx="8839200" cy="2743200"/>
          </a:xfrm>
        </p:spPr>
        <p:txBody>
          <a:bodyPr/>
          <a:lstStyle/>
          <a:p>
            <a:r>
              <a:rPr lang="en-US" altLang="en-US" dirty="0" smtClean="0"/>
              <a:t>Answers 3 questions at “daily scrums”:</a:t>
            </a:r>
          </a:p>
          <a:p>
            <a:pPr marL="971550" lvl="1" indent="-514350">
              <a:buFont typeface="Helvetica" panose="020B0604020202020204" pitchFamily="34" charset="0"/>
              <a:buAutoNum type="arabicPeriod"/>
            </a:pPr>
            <a:r>
              <a:rPr lang="en-US" altLang="en-US" dirty="0" smtClean="0"/>
              <a:t>What have you done since yesterday?</a:t>
            </a:r>
          </a:p>
          <a:p>
            <a:pPr marL="971550" lvl="1" indent="-514350">
              <a:buFont typeface="Helvetica" panose="020B0604020202020204" pitchFamily="34" charset="0"/>
              <a:buAutoNum type="arabicPeriod"/>
            </a:pPr>
            <a:r>
              <a:rPr lang="en-US" altLang="en-US" dirty="0" smtClean="0"/>
              <a:t>What are you planning to do today?</a:t>
            </a:r>
          </a:p>
          <a:p>
            <a:pPr marL="971550" lvl="1" indent="-514350">
              <a:buFont typeface="Helvetica" panose="020B0604020202020204" pitchFamily="34" charset="0"/>
              <a:buAutoNum type="arabicPeriod"/>
            </a:pPr>
            <a:r>
              <a:rPr lang="en-US" altLang="en-US" dirty="0" smtClean="0"/>
              <a:t>Are there any impediments or stumbling blocks?</a:t>
            </a:r>
          </a:p>
          <a:p>
            <a:r>
              <a:rPr lang="en-US" altLang="en-US" dirty="0" smtClean="0"/>
              <a:t>Help individuals by identifying what they need</a:t>
            </a:r>
          </a:p>
        </p:txBody>
      </p:sp>
      <p:sp>
        <p:nvSpPr>
          <p:cNvPr id="7577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3EEAB8A-1BD2-4047-B57F-6752C59A42E9}" type="slidenum">
              <a:rPr lang="en-US" altLang="en-US" sz="1400">
                <a:latin typeface="Helvetica" panose="020B0604020202020204" pitchFamily="34" charset="0"/>
              </a:rPr>
              <a:pPr eaLnBrk="1" hangingPunct="1"/>
              <a:t>43</a:t>
            </a:fld>
            <a:endParaRPr lang="en-US" altLang="en-US" sz="1400">
              <a:latin typeface="Helvetica" panose="020B0604020202020204" pitchFamily="34" charset="0"/>
            </a:endParaRPr>
          </a:p>
        </p:txBody>
      </p:sp>
      <p:pic>
        <p:nvPicPr>
          <p:cNvPr id="75780" name="Picture 4" descr="questio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00200"/>
            <a:ext cx="23622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5" descr="questio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600200"/>
            <a:ext cx="23622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2" name="Picture 6" descr="questio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00200"/>
            <a:ext cx="23622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p:txBody>
          <a:bodyPr/>
          <a:lstStyle/>
          <a:p>
            <a:r>
              <a:rPr lang="en-US" altLang="en-US" dirty="0" smtClean="0"/>
              <a:t>Scrum Roles</a:t>
            </a:r>
          </a:p>
        </p:txBody>
      </p:sp>
      <p:sp>
        <p:nvSpPr>
          <p:cNvPr id="29699" name="Content Placeholder 2"/>
          <p:cNvSpPr>
            <a:spLocks noGrp="1"/>
          </p:cNvSpPr>
          <p:nvPr>
            <p:ph idx="1"/>
          </p:nvPr>
        </p:nvSpPr>
        <p:spPr>
          <a:xfrm>
            <a:off x="228600" y="1447800"/>
            <a:ext cx="7010400" cy="4754563"/>
          </a:xfrm>
        </p:spPr>
        <p:txBody>
          <a:bodyPr/>
          <a:lstStyle/>
          <a:p>
            <a:r>
              <a:rPr lang="en-US" altLang="en-US" dirty="0" smtClean="0">
                <a:solidFill>
                  <a:srgbClr val="0000FF"/>
                </a:solidFill>
              </a:rPr>
              <a:t>Team</a:t>
            </a:r>
            <a:r>
              <a:rPr lang="en-US" altLang="en-US" dirty="0" smtClean="0"/>
              <a:t>: 2-pizza size team </a:t>
            </a:r>
            <a:br>
              <a:rPr lang="en-US" altLang="en-US" dirty="0" smtClean="0"/>
            </a:br>
            <a:r>
              <a:rPr lang="en-US" altLang="en-US" dirty="0" smtClean="0"/>
              <a:t>that delivers SW</a:t>
            </a:r>
          </a:p>
          <a:p>
            <a:r>
              <a:rPr lang="en-US" altLang="en-US" dirty="0" smtClean="0">
                <a:solidFill>
                  <a:srgbClr val="0000FF"/>
                </a:solidFill>
              </a:rPr>
              <a:t>Scrum Master</a:t>
            </a:r>
            <a:r>
              <a:rPr lang="en-US" altLang="en-US" dirty="0" smtClean="0"/>
              <a:t>: team member</a:t>
            </a:r>
            <a:br>
              <a:rPr lang="en-US" altLang="en-US" dirty="0" smtClean="0"/>
            </a:br>
            <a:r>
              <a:rPr lang="en-US" altLang="en-US" dirty="0" smtClean="0"/>
              <a:t> who:</a:t>
            </a:r>
          </a:p>
          <a:p>
            <a:pPr lvl="1"/>
            <a:r>
              <a:rPr lang="en-US" altLang="en-US" dirty="0" smtClean="0"/>
              <a:t>Acts as buffer between the Team </a:t>
            </a:r>
            <a:br>
              <a:rPr lang="en-US" altLang="en-US" dirty="0" smtClean="0"/>
            </a:br>
            <a:r>
              <a:rPr lang="en-US" altLang="en-US" dirty="0" smtClean="0"/>
              <a:t>and external distractions</a:t>
            </a:r>
          </a:p>
          <a:p>
            <a:pPr lvl="1"/>
            <a:r>
              <a:rPr lang="en-US" altLang="en-US" dirty="0" smtClean="0"/>
              <a:t>Keeps team focused on task at hand</a:t>
            </a:r>
          </a:p>
          <a:p>
            <a:pPr lvl="1"/>
            <a:r>
              <a:rPr lang="en-US" altLang="en-US" dirty="0" smtClean="0"/>
              <a:t>Enforces team rules (coding standard)</a:t>
            </a:r>
          </a:p>
          <a:p>
            <a:pPr lvl="1"/>
            <a:r>
              <a:rPr lang="en-US" altLang="en-US" dirty="0" smtClean="0"/>
              <a:t>Removes impediments that prevent team from making progress</a:t>
            </a:r>
          </a:p>
        </p:txBody>
      </p:sp>
      <p:sp>
        <p:nvSpPr>
          <p:cNvPr id="7782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5624DB0-42A6-41CE-8A9F-4C4A70631678}" type="slidenum">
              <a:rPr lang="en-US" altLang="en-US" sz="1400">
                <a:latin typeface="Helvetica" panose="020B0604020202020204" pitchFamily="34" charset="0"/>
              </a:rPr>
              <a:pPr eaLnBrk="1" hangingPunct="1"/>
              <a:t>44</a:t>
            </a:fld>
            <a:endParaRPr lang="en-US" altLang="en-US" sz="1400">
              <a:latin typeface="Helvetica" panose="020B0604020202020204" pitchFamily="34" charset="0"/>
            </a:endParaRPr>
          </a:p>
        </p:txBody>
      </p:sp>
      <p:pic>
        <p:nvPicPr>
          <p:cNvPr id="77828" name="Picture 4" descr="teamgirl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304925"/>
            <a:ext cx="2667000" cy="177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5" descr="master.W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3276600"/>
            <a:ext cx="182562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69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69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69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6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lstStyle/>
          <a:p>
            <a:r>
              <a:rPr lang="en-US" altLang="en-US" dirty="0" smtClean="0"/>
              <a:t>Scrum Roles (cont’</a:t>
            </a:r>
            <a:r>
              <a:rPr lang="en-US" altLang="ja-JP" dirty="0" smtClean="0"/>
              <a:t>d)</a:t>
            </a:r>
            <a:endParaRPr lang="en-US" altLang="en-US" dirty="0" smtClean="0"/>
          </a:p>
        </p:txBody>
      </p:sp>
      <p:sp>
        <p:nvSpPr>
          <p:cNvPr id="29699" name="Content Placeholder 2"/>
          <p:cNvSpPr>
            <a:spLocks noGrp="1"/>
          </p:cNvSpPr>
          <p:nvPr>
            <p:ph idx="1"/>
          </p:nvPr>
        </p:nvSpPr>
        <p:spPr>
          <a:xfrm>
            <a:off x="304800" y="1371600"/>
            <a:ext cx="5105400" cy="4754563"/>
          </a:xfrm>
        </p:spPr>
        <p:txBody>
          <a:bodyPr/>
          <a:lstStyle/>
          <a:p>
            <a:r>
              <a:rPr lang="en-US" altLang="en-US" dirty="0" smtClean="0">
                <a:solidFill>
                  <a:srgbClr val="0000FF"/>
                </a:solidFill>
              </a:rPr>
              <a:t>Product Owner</a:t>
            </a:r>
            <a:r>
              <a:rPr lang="en-US" altLang="en-US" dirty="0" smtClean="0"/>
              <a:t>: A team member (not the Scrum Master) who represents the voice of the customer and prioritizes user stories</a:t>
            </a:r>
          </a:p>
        </p:txBody>
      </p:sp>
      <p:sp>
        <p:nvSpPr>
          <p:cNvPr id="79875"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C9CABD28-C71B-4E20-9039-37F1E3E0CBA7}" type="slidenum">
              <a:rPr lang="en-US" altLang="en-US" sz="1400">
                <a:latin typeface="Helvetica" panose="020B0604020202020204" pitchFamily="34" charset="0"/>
              </a:rPr>
              <a:pPr eaLnBrk="1" hangingPunct="1"/>
              <a:t>45</a:t>
            </a:fld>
            <a:endParaRPr lang="en-US" altLang="en-US" sz="1400">
              <a:latin typeface="Helvetica" panose="020B0604020202020204" pitchFamily="34" charset="0"/>
            </a:endParaRPr>
          </a:p>
        </p:txBody>
      </p:sp>
      <p:pic>
        <p:nvPicPr>
          <p:cNvPr id="79876" name="Picture 4" descr="customer.WM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447800"/>
            <a:ext cx="2660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5" descr="teamgirls.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4648200"/>
            <a:ext cx="2667000" cy="177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8" name="Picture 6" descr="master.W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4572000"/>
            <a:ext cx="12827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p:txBody>
          <a:bodyPr/>
          <a:lstStyle/>
          <a:p>
            <a:r>
              <a:rPr lang="en-US" altLang="en-US" smtClean="0"/>
              <a:t>Resolving Conflicts</a:t>
            </a:r>
          </a:p>
        </p:txBody>
      </p:sp>
      <p:sp>
        <p:nvSpPr>
          <p:cNvPr id="3" name="Content Placeholder 2"/>
          <p:cNvSpPr>
            <a:spLocks noGrp="1"/>
          </p:cNvSpPr>
          <p:nvPr>
            <p:ph idx="1"/>
          </p:nvPr>
        </p:nvSpPr>
        <p:spPr/>
        <p:txBody>
          <a:bodyPr/>
          <a:lstStyle/>
          <a:p>
            <a:r>
              <a:rPr lang="en-US" altLang="en-US" dirty="0" smtClean="0"/>
              <a:t>E.g. Different views on right technical direction</a:t>
            </a:r>
          </a:p>
          <a:p>
            <a:pPr marL="514350" indent="-514350">
              <a:buFont typeface="+mj-lt"/>
              <a:buAutoNum type="arabicPeriod"/>
            </a:pPr>
            <a:r>
              <a:rPr lang="en-US" altLang="en-US" dirty="0" smtClean="0"/>
              <a:t>1</a:t>
            </a:r>
            <a:r>
              <a:rPr lang="en-US" altLang="en-US" baseline="30000" dirty="0" smtClean="0"/>
              <a:t>st</a:t>
            </a:r>
            <a:r>
              <a:rPr lang="en-US" altLang="en-US" dirty="0" smtClean="0"/>
              <a:t> list all items on which the sides agree </a:t>
            </a:r>
          </a:p>
          <a:p>
            <a:pPr marL="914400" lvl="1" indent="-514350"/>
            <a:r>
              <a:rPr lang="en-US" altLang="en-US" dirty="0" smtClean="0"/>
              <a:t>vs. starting with list of disagreements</a:t>
            </a:r>
          </a:p>
          <a:p>
            <a:pPr marL="914400" lvl="1" indent="-514350"/>
            <a:r>
              <a:rPr lang="en-US" altLang="en-US" dirty="0" smtClean="0"/>
              <a:t>Discover closer together than they realize?</a:t>
            </a:r>
          </a:p>
          <a:p>
            <a:pPr marL="514350" indent="-514350">
              <a:buFont typeface="+mj-lt"/>
              <a:buAutoNum type="arabicPeriod"/>
            </a:pPr>
            <a:r>
              <a:rPr lang="en-US" altLang="en-US" dirty="0" smtClean="0"/>
              <a:t>Each side articulates the </a:t>
            </a:r>
            <a:r>
              <a:rPr lang="en-US" altLang="en-US" b="1" i="1" dirty="0" smtClean="0"/>
              <a:t>other’</a:t>
            </a:r>
            <a:r>
              <a:rPr lang="en-US" altLang="ja-JP" b="1" i="1" dirty="0" smtClean="0"/>
              <a:t>s</a:t>
            </a:r>
            <a:r>
              <a:rPr lang="en-US" altLang="ja-JP" dirty="0" smtClean="0"/>
              <a:t> arguments, even if don’t agree with some</a:t>
            </a:r>
          </a:p>
          <a:p>
            <a:pPr marL="914400" lvl="1" indent="-514350"/>
            <a:r>
              <a:rPr lang="en-US" altLang="en-US" dirty="0" smtClean="0"/>
              <a:t>Avoids confusion about terms or assumptions, which may be real cause of conflict</a:t>
            </a:r>
          </a:p>
          <a:p>
            <a:pPr marL="914400" lvl="1" indent="-514350">
              <a:buFontTx/>
              <a:buNone/>
            </a:pPr>
            <a:endParaRPr lang="en-US" altLang="en-US" dirty="0" smtClean="0"/>
          </a:p>
          <a:p>
            <a:pPr>
              <a:buFont typeface="Helvetica" panose="020B0604020202020204" pitchFamily="34" charset="0"/>
              <a:buAutoNum type="arabicPeriod"/>
            </a:pPr>
            <a:endParaRPr lang="en-US" altLang="en-US" dirty="0" smtClean="0"/>
          </a:p>
        </p:txBody>
      </p:sp>
      <p:sp>
        <p:nvSpPr>
          <p:cNvPr id="81923"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9DD2823-1125-4427-A281-8F82FE76C3A9}" type="slidenum">
              <a:rPr lang="en-US" altLang="en-US" sz="1400">
                <a:latin typeface="Helvetica" panose="020B0604020202020204" pitchFamily="34" charset="0"/>
              </a:rPr>
              <a:pPr eaLnBrk="1" hangingPunct="1"/>
              <a:t>46</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en-US" smtClean="0"/>
              <a:t>Resolving Conflicts</a:t>
            </a:r>
          </a:p>
        </p:txBody>
      </p:sp>
      <p:sp>
        <p:nvSpPr>
          <p:cNvPr id="3" name="Content Placeholder 2"/>
          <p:cNvSpPr>
            <a:spLocks noGrp="1"/>
          </p:cNvSpPr>
          <p:nvPr>
            <p:ph idx="1"/>
          </p:nvPr>
        </p:nvSpPr>
        <p:spPr/>
        <p:txBody>
          <a:bodyPr/>
          <a:lstStyle/>
          <a:p>
            <a:pPr marL="514350" indent="-514350">
              <a:buFont typeface="Helvetica" panose="020B0604020202020204" pitchFamily="34" charset="0"/>
              <a:buAutoNum type="arabicPeriod" startAt="3"/>
            </a:pPr>
            <a:r>
              <a:rPr lang="en-US" altLang="en-US" dirty="0" smtClean="0">
                <a:solidFill>
                  <a:srgbClr val="000000"/>
                </a:solidFill>
              </a:rPr>
              <a:t>Constructive confrontation (Intel)</a:t>
            </a:r>
          </a:p>
          <a:p>
            <a:pPr marL="914400" lvl="1" indent="-514350"/>
            <a:r>
              <a:rPr lang="en-US" altLang="en-US" dirty="0" smtClean="0">
                <a:solidFill>
                  <a:srgbClr val="000000"/>
                </a:solidFill>
              </a:rPr>
              <a:t>If you have a strong opinion that a person is proposing the wrong thing technically, you are obligated to bring it up, even to your bosses</a:t>
            </a:r>
            <a:endParaRPr lang="en-US" altLang="en-US" dirty="0" smtClean="0"/>
          </a:p>
          <a:p>
            <a:pPr marL="514350" indent="-514350">
              <a:buFont typeface="Helvetica" panose="020B0604020202020204" pitchFamily="34" charset="0"/>
              <a:buAutoNum type="arabicPeriod" startAt="4"/>
            </a:pPr>
            <a:r>
              <a:rPr lang="en-US" altLang="en-US" dirty="0" smtClean="0"/>
              <a:t>Disagree and commit (Intel)</a:t>
            </a:r>
          </a:p>
          <a:p>
            <a:pPr marL="914400" lvl="1" indent="-514350"/>
            <a:r>
              <a:rPr lang="en-US" altLang="en-US" dirty="0" smtClean="0"/>
              <a:t>Once decision made, need to embrace it and move ahead </a:t>
            </a:r>
          </a:p>
          <a:p>
            <a:pPr marL="914400" lvl="1" indent="-514350"/>
            <a:r>
              <a:rPr lang="ja-JP" altLang="en-US" dirty="0" smtClean="0"/>
              <a:t>“</a:t>
            </a:r>
            <a:r>
              <a:rPr lang="en-US" altLang="ja-JP" dirty="0" smtClean="0"/>
              <a:t>I disagree, but I am going to help even if I don’t agree.</a:t>
            </a:r>
            <a:r>
              <a:rPr lang="ja-JP" altLang="en-US" dirty="0" smtClean="0"/>
              <a:t>”</a:t>
            </a:r>
            <a:endParaRPr lang="en-US" altLang="ja-JP" dirty="0" smtClean="0"/>
          </a:p>
          <a:p>
            <a:pPr marL="514350" indent="-514350"/>
            <a:r>
              <a:rPr lang="en-US" altLang="en-US" dirty="0" smtClean="0"/>
              <a:t>Conflict resolution useful in personal life!</a:t>
            </a:r>
          </a:p>
          <a:p>
            <a:pPr marL="914400" lvl="1" indent="-514350"/>
            <a:endParaRPr lang="en-US" altLang="en-US" dirty="0" smtClean="0"/>
          </a:p>
          <a:p>
            <a:pPr marL="514350" indent="-514350">
              <a:buFont typeface="Helvetica" panose="020B0604020202020204" pitchFamily="34" charset="0"/>
              <a:buAutoNum type="arabicPeriod"/>
            </a:pPr>
            <a:endParaRPr lang="en-US" altLang="en-US" dirty="0" smtClean="0"/>
          </a:p>
        </p:txBody>
      </p:sp>
      <p:sp>
        <p:nvSpPr>
          <p:cNvPr id="8294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B35B34C-F82F-413E-B83F-FF901E8031A6}" type="slidenum">
              <a:rPr lang="en-US" altLang="en-US" sz="1400">
                <a:latin typeface="Helvetica" panose="020B0604020202020204" pitchFamily="34" charset="0"/>
              </a:rPr>
              <a:pPr eaLnBrk="1" hangingPunct="1"/>
              <a:t>47</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5" descr="scrum.JPG"/>
          <p:cNvPicPr>
            <a:picLocks noChangeAspect="1"/>
          </p:cNvPicPr>
          <p:nvPr/>
        </p:nvPicPr>
        <p:blipFill rotWithShape="1">
          <a:blip r:embed="rId3">
            <a:extLst>
              <a:ext uri="{28A0092B-C50C-407E-A947-70E740481C1C}">
                <a14:useLocalDpi xmlns:a14="http://schemas.microsoft.com/office/drawing/2010/main" val="0"/>
              </a:ext>
            </a:extLst>
          </a:blip>
          <a:srcRect t="16308" b="17231"/>
          <a:stretch/>
        </p:blipFill>
        <p:spPr bwMode="auto">
          <a:xfrm>
            <a:off x="3024187" y="4343400"/>
            <a:ext cx="30956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0" name="Title 1"/>
          <p:cNvSpPr>
            <a:spLocks noGrp="1"/>
          </p:cNvSpPr>
          <p:nvPr>
            <p:ph type="title"/>
          </p:nvPr>
        </p:nvSpPr>
        <p:spPr/>
        <p:txBody>
          <a:bodyPr/>
          <a:lstStyle/>
          <a:p>
            <a:r>
              <a:rPr lang="en-US" altLang="en-US" smtClean="0"/>
              <a:t>Scrum Summary</a:t>
            </a:r>
          </a:p>
        </p:txBody>
      </p:sp>
      <p:sp>
        <p:nvSpPr>
          <p:cNvPr id="83971" name="Content Placeholder 2"/>
          <p:cNvSpPr>
            <a:spLocks noGrp="1"/>
          </p:cNvSpPr>
          <p:nvPr>
            <p:ph idx="1"/>
          </p:nvPr>
        </p:nvSpPr>
        <p:spPr/>
        <p:txBody>
          <a:bodyPr/>
          <a:lstStyle/>
          <a:p>
            <a:r>
              <a:rPr lang="en-US" altLang="en-US" dirty="0" smtClean="0"/>
              <a:t>Basically, self-organizing small team with daily short standup meetings</a:t>
            </a:r>
          </a:p>
          <a:p>
            <a:r>
              <a:rPr lang="en-US" altLang="en-US" dirty="0" smtClean="0"/>
              <a:t>Work in </a:t>
            </a:r>
            <a:r>
              <a:rPr lang="ja-JP" altLang="en-US" dirty="0" smtClean="0"/>
              <a:t>“</a:t>
            </a:r>
            <a:r>
              <a:rPr lang="en-US" altLang="ja-JP" dirty="0" smtClean="0"/>
              <a:t>sprints</a:t>
            </a:r>
            <a:r>
              <a:rPr lang="ja-JP" altLang="en-US" dirty="0" smtClean="0"/>
              <a:t>”</a:t>
            </a:r>
            <a:r>
              <a:rPr lang="en-US" altLang="ja-JP" dirty="0" smtClean="0"/>
              <a:t> of 2-4 weeks</a:t>
            </a:r>
          </a:p>
          <a:p>
            <a:r>
              <a:rPr lang="en-US" altLang="en-US" dirty="0" smtClean="0"/>
              <a:t>Suggest members rotate through roles (especially Product Owner) each iteration</a:t>
            </a:r>
          </a:p>
          <a:p>
            <a:endParaRPr lang="en-US" altLang="en-US" dirty="0" smtClean="0"/>
          </a:p>
        </p:txBody>
      </p:sp>
      <p:sp>
        <p:nvSpPr>
          <p:cNvPr id="8397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3DBFF31F-11C4-41E2-8CF9-5AAF1074FFFA}" type="slidenum">
              <a:rPr lang="en-US" altLang="en-US" sz="1400">
                <a:latin typeface="Helvetica" panose="020B0604020202020204" pitchFamily="34" charset="0"/>
              </a:rPr>
              <a:pPr eaLnBrk="1" hangingPunct="1"/>
              <a:t>48</a:t>
            </a:fld>
            <a:endParaRPr lang="en-US" altLang="en-US" sz="1400">
              <a:latin typeface="Helvetica" panose="020B060402020202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56518D3C-1A4C-444F-9893-EB261114C683}" type="slidenum">
              <a:rPr lang="en-US" altLang="en-US" sz="1400">
                <a:latin typeface="Helvetica" panose="020B0604020202020204" pitchFamily="34" charset="0"/>
              </a:rPr>
              <a:pPr eaLnBrk="1" hangingPunct="1"/>
              <a:t>49</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a:solidFill>
                  <a:schemeClr val="bg1"/>
                </a:solidFill>
                <a:latin typeface="Arial Black"/>
                <a:ea typeface="+mn-ea"/>
                <a:cs typeface="Arial Black"/>
              </a:rPr>
              <a:t>END</a:t>
            </a:r>
          </a:p>
        </p:txBody>
      </p:sp>
      <p:sp>
        <p:nvSpPr>
          <p:cNvPr id="86019"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r>
              <a:rPr lang="en-US" altLang="en-US" smtClean="0"/>
              <a:t>Software Engineering</a:t>
            </a:r>
          </a:p>
        </p:txBody>
      </p:sp>
      <p:sp>
        <p:nvSpPr>
          <p:cNvPr id="3" name="Content Placeholder 2"/>
          <p:cNvSpPr>
            <a:spLocks noGrp="1"/>
          </p:cNvSpPr>
          <p:nvPr>
            <p:ph idx="1"/>
          </p:nvPr>
        </p:nvSpPr>
        <p:spPr>
          <a:xfrm>
            <a:off x="0" y="1371600"/>
            <a:ext cx="9144000" cy="4754563"/>
          </a:xfrm>
        </p:spPr>
        <p:txBody>
          <a:bodyPr/>
          <a:lstStyle/>
          <a:p>
            <a:r>
              <a:rPr lang="en-US" altLang="en-US" dirty="0" smtClean="0"/>
              <a:t>Bring engineering discipline to SW</a:t>
            </a:r>
          </a:p>
          <a:p>
            <a:pPr lvl="1"/>
            <a:r>
              <a:rPr lang="en-US" altLang="en-US" dirty="0" smtClean="0"/>
              <a:t>Term coined ~20 years after 1</a:t>
            </a:r>
            <a:r>
              <a:rPr lang="en-US" altLang="en-US" baseline="30000" dirty="0" smtClean="0"/>
              <a:t>st</a:t>
            </a:r>
            <a:r>
              <a:rPr lang="en-US" altLang="en-US" dirty="0" smtClean="0"/>
              <a:t> computer</a:t>
            </a:r>
          </a:p>
          <a:p>
            <a:pPr lvl="1"/>
            <a:r>
              <a:rPr lang="en-US" altLang="en-US" dirty="0" smtClean="0"/>
              <a:t>Find SW development methods as predictable in quality, cost, and time as civil engineering</a:t>
            </a:r>
          </a:p>
          <a:p>
            <a:r>
              <a:rPr lang="ja-JP" altLang="en-US" dirty="0" smtClean="0"/>
              <a:t>“</a:t>
            </a:r>
            <a:r>
              <a:rPr lang="en-US" altLang="ja-JP" dirty="0" smtClean="0"/>
              <a:t>Plan-and-Document</a:t>
            </a:r>
            <a:r>
              <a:rPr lang="ja-JP" altLang="en-US" dirty="0" smtClean="0"/>
              <a:t>”</a:t>
            </a:r>
            <a:endParaRPr lang="en-US" altLang="ja-JP" dirty="0" smtClean="0"/>
          </a:p>
          <a:p>
            <a:pPr lvl="1"/>
            <a:r>
              <a:rPr lang="en-US" altLang="en-US" dirty="0" smtClean="0"/>
              <a:t>Before coding, project manager makes plan</a:t>
            </a:r>
          </a:p>
          <a:p>
            <a:pPr lvl="1"/>
            <a:r>
              <a:rPr lang="en-US" altLang="en-US" dirty="0" smtClean="0"/>
              <a:t>Write detailed documentation for all phases of plan</a:t>
            </a:r>
          </a:p>
          <a:p>
            <a:pPr lvl="1"/>
            <a:r>
              <a:rPr lang="en-US" altLang="en-US" dirty="0" smtClean="0"/>
              <a:t>Progress measured against the plan</a:t>
            </a:r>
          </a:p>
          <a:p>
            <a:pPr lvl="1"/>
            <a:r>
              <a:rPr lang="en-US" altLang="en-US" dirty="0" smtClean="0"/>
              <a:t>Changes to project must be reflected in documentation and possibly to plan</a:t>
            </a:r>
          </a:p>
          <a:p>
            <a:pPr lvl="1"/>
            <a:endParaRPr lang="en-US" altLang="en-US" dirty="0" smtClean="0"/>
          </a:p>
        </p:txBody>
      </p:sp>
      <p:sp>
        <p:nvSpPr>
          <p:cNvPr id="1638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8EAC206-46A0-465B-8FF4-3992B6679183}" type="slidenum">
              <a:rPr lang="en-US" altLang="en-US" sz="1400">
                <a:latin typeface="Helvetica" panose="020B0604020202020204" pitchFamily="34" charset="0"/>
              </a:rPr>
              <a:pPr eaLnBrk="1" hangingPunct="1"/>
              <a:t>5</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extBox 3"/>
          <p:cNvSpPr txBox="1">
            <a:spLocks noChangeArrowheads="1"/>
          </p:cNvSpPr>
          <p:nvPr/>
        </p:nvSpPr>
        <p:spPr bwMode="auto">
          <a:xfrm>
            <a:off x="1109662" y="2916236"/>
            <a:ext cx="7086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b="1" dirty="0">
                <a:ln>
                  <a:solidFill>
                    <a:schemeClr val="tx1"/>
                  </a:solidFill>
                </a:ln>
                <a:solidFill>
                  <a:srgbClr val="66FF33"/>
                </a:solidFill>
              </a:rPr>
              <a:t>Teams should try to avoid conflicts at all costs</a:t>
            </a:r>
          </a:p>
        </p:txBody>
      </p:sp>
      <p:sp>
        <p:nvSpPr>
          <p:cNvPr id="87042" name="TextBox 4"/>
          <p:cNvSpPr txBox="1">
            <a:spLocks noChangeArrowheads="1"/>
          </p:cNvSpPr>
          <p:nvPr/>
        </p:nvSpPr>
        <p:spPr bwMode="auto">
          <a:xfrm>
            <a:off x="1109662" y="3617911"/>
            <a:ext cx="7772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b="1" dirty="0">
                <a:solidFill>
                  <a:srgbClr val="99CC00"/>
                </a:solidFill>
              </a:rPr>
              <a:t>P&amp;D can have much larger teams than does Scrum, which report directly to the project manager</a:t>
            </a:r>
          </a:p>
        </p:txBody>
      </p:sp>
      <p:sp>
        <p:nvSpPr>
          <p:cNvPr id="87043" name="TextBox 5"/>
          <p:cNvSpPr txBox="1">
            <a:spLocks noChangeArrowheads="1"/>
          </p:cNvSpPr>
          <p:nvPr/>
        </p:nvSpPr>
        <p:spPr bwMode="auto">
          <a:xfrm>
            <a:off x="1109662" y="4648199"/>
            <a:ext cx="67056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b="1" dirty="0">
                <a:solidFill>
                  <a:srgbClr val="FF6699"/>
                </a:solidFill>
              </a:rPr>
              <a:t>As studies show 84%-90% projects are on-time and on-budget, P&amp;D managers can promise customers a set of features for an agreed upon cost by an agreed upon date</a:t>
            </a:r>
          </a:p>
        </p:txBody>
      </p:sp>
      <p:grpSp>
        <p:nvGrpSpPr>
          <p:cNvPr id="87044" name="Group 10"/>
          <p:cNvGrpSpPr>
            <a:grpSpLocks/>
          </p:cNvGrpSpPr>
          <p:nvPr/>
        </p:nvGrpSpPr>
        <p:grpSpPr bwMode="auto">
          <a:xfrm>
            <a:off x="698500" y="1905000"/>
            <a:ext cx="7497762" cy="830997"/>
            <a:chOff x="960651" y="1743726"/>
            <a:chExt cx="7116549" cy="738316"/>
          </a:xfrm>
        </p:grpSpPr>
        <p:sp>
          <p:nvSpPr>
            <p:cNvPr id="87050" name="TextBox 2"/>
            <p:cNvSpPr txBox="1">
              <a:spLocks noChangeArrowheads="1"/>
            </p:cNvSpPr>
            <p:nvPr/>
          </p:nvSpPr>
          <p:spPr bwMode="auto">
            <a:xfrm>
              <a:off x="1371600" y="1743726"/>
              <a:ext cx="6705600" cy="73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b="1" dirty="0">
                  <a:solidFill>
                    <a:srgbClr val="FF9900"/>
                  </a:solidFill>
                </a:rPr>
                <a:t>As compared to Scrum, P&amp;D project managers act as both Scrum Master and Product Owner</a:t>
              </a:r>
            </a:p>
          </p:txBody>
        </p:sp>
        <p:sp>
          <p:nvSpPr>
            <p:cNvPr id="87051" name="Rectangle 6"/>
            <p:cNvSpPr>
              <a:spLocks noChangeArrowheads="1"/>
            </p:cNvSpPr>
            <p:nvPr/>
          </p:nvSpPr>
          <p:spPr bwMode="auto">
            <a:xfrm>
              <a:off x="960651" y="1809749"/>
              <a:ext cx="441133" cy="3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a:latin typeface="Lucida Sans Typewriter" panose="020B0509030504030204" pitchFamily="49" charset="0"/>
                  <a:ea typeface="MS Gothic" panose="020B0609070205080204" pitchFamily="49" charset="-128"/>
                </a:rPr>
                <a:t>☐</a:t>
              </a:r>
            </a:p>
          </p:txBody>
        </p:sp>
      </p:grpSp>
      <p:sp>
        <p:nvSpPr>
          <p:cNvPr id="87045" name="Rectangle 7"/>
          <p:cNvSpPr>
            <a:spLocks noChangeArrowheads="1"/>
          </p:cNvSpPr>
          <p:nvPr/>
        </p:nvSpPr>
        <p:spPr bwMode="auto">
          <a:xfrm>
            <a:off x="698500" y="2932111"/>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87046" name="Rectangle 8"/>
          <p:cNvSpPr>
            <a:spLocks noChangeArrowheads="1"/>
          </p:cNvSpPr>
          <p:nvPr/>
        </p:nvSpPr>
        <p:spPr bwMode="auto">
          <a:xfrm>
            <a:off x="698500" y="3721098"/>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87047" name="Rectangle 9"/>
          <p:cNvSpPr>
            <a:spLocks noChangeArrowheads="1"/>
          </p:cNvSpPr>
          <p:nvPr/>
        </p:nvSpPr>
        <p:spPr bwMode="auto">
          <a:xfrm>
            <a:off x="685800" y="4735511"/>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2" name="Title 1"/>
          <p:cNvSpPr>
            <a:spLocks noGrp="1"/>
          </p:cNvSpPr>
          <p:nvPr>
            <p:ph type="title"/>
          </p:nvPr>
        </p:nvSpPr>
        <p:spPr/>
        <p:txBody>
          <a:bodyPr/>
          <a:lstStyle/>
          <a:p>
            <a:r>
              <a:rPr lang="en-US" dirty="0" smtClean="0"/>
              <a:t>Which is TRUE </a:t>
            </a:r>
            <a:r>
              <a:rPr lang="en-US" dirty="0"/>
              <a:t>R</a:t>
            </a:r>
            <a:r>
              <a:rPr lang="en-US" dirty="0" smtClean="0"/>
              <a:t>egarding Teams?</a:t>
            </a:r>
            <a:endParaRPr lang="en-US" dirty="0"/>
          </a:p>
        </p:txBody>
      </p:sp>
      <p:sp>
        <p:nvSpPr>
          <p:cNvPr id="87048" name="Slide Number Placeholder 11"/>
          <p:cNvSpPr>
            <a:spLocks noGrp="1"/>
          </p:cNvSpPr>
          <p:nvPr>
            <p:ph type="sldNum" sz="quarter" idx="11"/>
          </p:nvPr>
        </p:nvSpPr>
        <p:spPr>
          <a:xfrm>
            <a:off x="7010400" y="64008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A6D0C7F-05A9-4950-A0B9-DAFFBE43EDFE}" type="slidenum">
              <a:rPr lang="en-US" altLang="en-US" sz="1400">
                <a:latin typeface="Helvetica" panose="020B0604020202020204" pitchFamily="34" charset="0"/>
              </a:rPr>
              <a:pPr eaLnBrk="1" hangingPunct="1"/>
              <a:t>50</a:t>
            </a:fld>
            <a:endParaRPr lang="en-US" altLang="en-US" sz="1400" dirty="0">
              <a:latin typeface="Helvetica" panose="020B0604020202020204"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D83FCAD3-5D8E-4EA2-A7C5-8843AE17DACB}" type="slidenum">
              <a:rPr lang="en-US" altLang="en-US" sz="1400">
                <a:latin typeface="Helvetica" panose="020B0604020202020204" pitchFamily="34" charset="0"/>
              </a:rPr>
              <a:pPr eaLnBrk="1" hangingPunct="1"/>
              <a:t>51</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a:solidFill>
                  <a:schemeClr val="bg1"/>
                </a:solidFill>
                <a:latin typeface="Arial Black"/>
                <a:ea typeface="+mn-ea"/>
                <a:cs typeface="Arial Black"/>
              </a:rPr>
              <a:t>END</a:t>
            </a:r>
          </a:p>
        </p:txBody>
      </p:sp>
      <p:sp>
        <p:nvSpPr>
          <p:cNvPr id="89091"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p:txBody>
          <a:bodyPr/>
          <a:lstStyle/>
          <a:p>
            <a:pPr eaLnBrk="1" hangingPunct="1"/>
            <a:r>
              <a:rPr lang="en-US" altLang="en-US" dirty="0" smtClean="0"/>
              <a:t>Pair Programming</a:t>
            </a:r>
            <a:endParaRPr lang="en-US" altLang="en-US" i="1" dirty="0" smtClean="0"/>
          </a:p>
        </p:txBody>
      </p:sp>
      <p:sp>
        <p:nvSpPr>
          <p:cNvPr id="90116" name="Slide Number Placeholder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9F701C4-5673-4EFA-9619-66C0C8242879}" type="slidenum">
              <a:rPr lang="en-US" altLang="en-US" sz="1400">
                <a:latin typeface="Helvetica" panose="020B0604020202020204" pitchFamily="34" charset="0"/>
              </a:rPr>
              <a:pPr eaLnBrk="1" hangingPunct="1"/>
              <a:t>52</a:t>
            </a:fld>
            <a:endParaRPr lang="en-US" altLang="en-US" sz="1400">
              <a:latin typeface="Helvetica" panose="020B0604020202020204" pitchFamily="34" charset="0"/>
            </a:endParaRPr>
          </a:p>
        </p:txBody>
      </p:sp>
      <p:grpSp>
        <p:nvGrpSpPr>
          <p:cNvPr id="90115" name="Group 3"/>
          <p:cNvGrpSpPr>
            <a:grpSpLocks/>
          </p:cNvGrpSpPr>
          <p:nvPr/>
        </p:nvGrpSpPr>
        <p:grpSpPr bwMode="auto">
          <a:xfrm>
            <a:off x="2209800" y="5867400"/>
            <a:ext cx="4724400" cy="830263"/>
            <a:chOff x="3124200" y="5638800"/>
            <a:chExt cx="4724400" cy="831277"/>
          </a:xfrm>
        </p:grpSpPr>
        <p:pic>
          <p:nvPicPr>
            <p:cNvPr id="9011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5715000"/>
              <a:ext cx="1524000" cy="53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9" name="TextBox 5"/>
            <p:cNvSpPr txBox="1">
              <a:spLocks noChangeArrowheads="1"/>
            </p:cNvSpPr>
            <p:nvPr/>
          </p:nvSpPr>
          <p:spPr bwMode="auto">
            <a:xfrm>
              <a:off x="3124200" y="5638800"/>
              <a:ext cx="3276600" cy="83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en-US" sz="1200">
                  <a:latin typeface="Arial Narrow" panose="020B0606020202030204" pitchFamily="34" charset="0"/>
                </a:rPr>
                <a:t>© 2012 David Patterson &amp; David Patterson</a:t>
              </a:r>
            </a:p>
            <a:p>
              <a:pPr algn="r" eaLnBrk="1" hangingPunct="1"/>
              <a:r>
                <a:rPr lang="en-US" altLang="en-US" sz="1200">
                  <a:latin typeface="Arial Narrow" panose="020B0606020202030204" pitchFamily="34" charset="0"/>
                </a:rPr>
                <a:t>Licensed under </a:t>
              </a:r>
              <a:r>
                <a:rPr lang="en-US" altLang="en-US" sz="1200">
                  <a:latin typeface="Arial Narrow" panose="020B0606020202030204" pitchFamily="34" charset="0"/>
                  <a:hlinkClick r:id="rId4"/>
                </a:rPr>
                <a:t>Creative Commons Attribution-NonCommercial-ShareAlike 3.0 Unported License</a:t>
              </a:r>
              <a:endParaRPr lang="en-US" altLang="en-US" sz="1200">
                <a:latin typeface="Arial Narrow" panose="020B0606020202030204" pitchFamily="34" charset="0"/>
              </a:endParaRPr>
            </a:p>
          </p:txBody>
        </p:sp>
      </p:grpSp>
      <p:pic>
        <p:nvPicPr>
          <p:cNvPr id="90117" name="Picture 7" descr="pair.W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1371600"/>
            <a:ext cx="2895600"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475639" y="5150380"/>
            <a:ext cx="6192721" cy="461665"/>
          </a:xfrm>
          <a:prstGeom prst="rect">
            <a:avLst/>
          </a:prstGeom>
          <a:noFill/>
        </p:spPr>
        <p:txBody>
          <a:bodyPr wrap="none" rtlCol="0">
            <a:spAutoFit/>
          </a:bodyPr>
          <a:lstStyle/>
          <a:p>
            <a:r>
              <a:rPr lang="en-US" altLang="en-US" i="1" dirty="0" smtClean="0"/>
              <a:t>(Engineering Software as a Service  §10.2)</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Picture 4" descr="programmer.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2133600"/>
            <a:ext cx="350520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2" name="Title 1"/>
          <p:cNvSpPr>
            <a:spLocks noGrp="1"/>
          </p:cNvSpPr>
          <p:nvPr>
            <p:ph type="title"/>
          </p:nvPr>
        </p:nvSpPr>
        <p:spPr/>
        <p:txBody>
          <a:bodyPr/>
          <a:lstStyle/>
          <a:p>
            <a:r>
              <a:rPr lang="en-US" altLang="en-US" smtClean="0"/>
              <a:t>Are 2 minds better than 1?</a:t>
            </a:r>
          </a:p>
        </p:txBody>
      </p:sp>
      <p:sp>
        <p:nvSpPr>
          <p:cNvPr id="97283" name="Content Placeholder 2"/>
          <p:cNvSpPr>
            <a:spLocks noGrp="1"/>
          </p:cNvSpPr>
          <p:nvPr>
            <p:ph idx="1"/>
          </p:nvPr>
        </p:nvSpPr>
        <p:spPr>
          <a:xfrm>
            <a:off x="304800" y="1371600"/>
            <a:ext cx="7391400" cy="4754563"/>
          </a:xfrm>
        </p:spPr>
        <p:txBody>
          <a:bodyPr/>
          <a:lstStyle/>
          <a:p>
            <a:r>
              <a:rPr lang="en-US" altLang="en-US" smtClean="0"/>
              <a:t>Stereotypical  programmer is lone wolf working all night alone drinking Red Bull</a:t>
            </a:r>
          </a:p>
          <a:p>
            <a:r>
              <a:rPr lang="en-US" altLang="en-US" smtClean="0"/>
              <a:t>Is there a more social </a:t>
            </a:r>
            <a:br>
              <a:rPr lang="en-US" altLang="en-US" smtClean="0"/>
            </a:br>
            <a:r>
              <a:rPr lang="en-US" altLang="en-US" smtClean="0"/>
              <a:t>way to program?</a:t>
            </a:r>
          </a:p>
          <a:p>
            <a:pPr lvl="1"/>
            <a:r>
              <a:rPr lang="en-US" altLang="en-US" smtClean="0"/>
              <a:t>What would be the benefits of </a:t>
            </a:r>
            <a:br>
              <a:rPr lang="en-US" altLang="en-US" smtClean="0"/>
            </a:br>
            <a:r>
              <a:rPr lang="en-US" altLang="en-US" smtClean="0"/>
              <a:t>multiple people programming together?</a:t>
            </a:r>
          </a:p>
          <a:p>
            <a:r>
              <a:rPr lang="en-US" altLang="en-US" smtClean="0"/>
              <a:t>How would you prevent one person from doing all the work while the other gets coffee and checks Facebook?</a:t>
            </a:r>
          </a:p>
        </p:txBody>
      </p:sp>
      <p:sp>
        <p:nvSpPr>
          <p:cNvPr id="92164"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D743F3C-29FA-4AE1-9C65-959810CA199B}" type="slidenum">
              <a:rPr lang="en-US" altLang="en-US" sz="1400">
                <a:latin typeface="Helvetica" panose="020B0604020202020204" pitchFamily="34" charset="0"/>
              </a:rPr>
              <a:pPr eaLnBrk="1" hangingPunct="1"/>
              <a:t>53</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28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728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72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p:txBody>
          <a:bodyPr/>
          <a:lstStyle/>
          <a:p>
            <a:r>
              <a:rPr lang="en-US" altLang="en-US" smtClean="0"/>
              <a:t>Pair Programming</a:t>
            </a:r>
          </a:p>
        </p:txBody>
      </p:sp>
      <p:sp>
        <p:nvSpPr>
          <p:cNvPr id="93186" name="Content Placeholder 2"/>
          <p:cNvSpPr>
            <a:spLocks noGrp="1"/>
          </p:cNvSpPr>
          <p:nvPr>
            <p:ph idx="1"/>
          </p:nvPr>
        </p:nvSpPr>
        <p:spPr>
          <a:xfrm>
            <a:off x="381000" y="1676400"/>
            <a:ext cx="8534400" cy="2316163"/>
          </a:xfrm>
        </p:spPr>
        <p:txBody>
          <a:bodyPr/>
          <a:lstStyle/>
          <a:p>
            <a:r>
              <a:rPr lang="en-US" altLang="en-US" dirty="0" smtClean="0"/>
              <a:t>Goal: improve software quality, reduce time to completion by having 2 people develop the same code</a:t>
            </a:r>
          </a:p>
          <a:p>
            <a:pPr lvl="1"/>
            <a:r>
              <a:rPr lang="en-US" altLang="en-US" dirty="0" smtClean="0"/>
              <a:t>Why? Reading code best way to find bugs</a:t>
            </a:r>
          </a:p>
          <a:p>
            <a:pPr lvl="1"/>
            <a:r>
              <a:rPr lang="en-US" altLang="en-US" dirty="0" smtClean="0"/>
              <a:t>Some people (and companies) love it</a:t>
            </a:r>
          </a:p>
          <a:p>
            <a:pPr lvl="1"/>
            <a:r>
              <a:rPr lang="en-US" altLang="en-US" dirty="0" smtClean="0"/>
              <a:t>Try with friends to see if you do</a:t>
            </a:r>
          </a:p>
          <a:p>
            <a:pPr lvl="1"/>
            <a:r>
              <a:rPr lang="en-US" altLang="en-US" dirty="0" smtClean="0"/>
              <a:t>Some students in the past have loved it and used for projects</a:t>
            </a:r>
          </a:p>
          <a:p>
            <a:endParaRPr lang="en-US" altLang="en-US" dirty="0" smtClean="0"/>
          </a:p>
        </p:txBody>
      </p:sp>
      <p:sp>
        <p:nvSpPr>
          <p:cNvPr id="9318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1244D3F-9002-4D73-AD1D-36725DA7E990}" type="slidenum">
              <a:rPr lang="en-US" altLang="en-US" sz="1400">
                <a:latin typeface="Helvetica" panose="020B0604020202020204" pitchFamily="34" charset="0"/>
              </a:rPr>
              <a:pPr eaLnBrk="1" hangingPunct="1"/>
              <a:t>54</a:t>
            </a:fld>
            <a:endParaRPr lang="en-US" altLang="en-US" sz="1400">
              <a:latin typeface="Helvetica" panose="020B0604020202020204"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2436717"/>
            <a:ext cx="8534400" cy="2624328"/>
          </a:xfrm>
        </p:spPr>
      </p:pic>
      <p:sp>
        <p:nvSpPr>
          <p:cNvPr id="4" name="Slide Number Placeholder 3"/>
          <p:cNvSpPr>
            <a:spLocks noGrp="1"/>
          </p:cNvSpPr>
          <p:nvPr>
            <p:ph type="sldNum" sz="quarter" idx="11"/>
          </p:nvPr>
        </p:nvSpPr>
        <p:spPr/>
        <p:txBody>
          <a:bodyPr/>
          <a:lstStyle/>
          <a:p>
            <a:fld id="{CE6616ED-D4A9-46FC-AA05-26257776D317}" type="slidenum">
              <a:rPr lang="en-US" altLang="en-US" smtClean="0"/>
              <a:pPr/>
              <a:t>55</a:t>
            </a:fld>
            <a:endParaRPr lang="en-US" altLang="en-US"/>
          </a:p>
        </p:txBody>
      </p:sp>
    </p:spTree>
    <p:extLst>
      <p:ext uri="{BB962C8B-B14F-4D97-AF65-F5344CB8AC3E}">
        <p14:creationId xmlns:p14="http://schemas.microsoft.com/office/powerpoint/2010/main" val="29664287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291431"/>
            <a:ext cx="7162800" cy="5372100"/>
          </a:xfrm>
        </p:spPr>
      </p:pic>
      <p:sp>
        <p:nvSpPr>
          <p:cNvPr id="4" name="Slide Number Placeholder 3"/>
          <p:cNvSpPr>
            <a:spLocks noGrp="1"/>
          </p:cNvSpPr>
          <p:nvPr>
            <p:ph type="sldNum" sz="quarter" idx="11"/>
          </p:nvPr>
        </p:nvSpPr>
        <p:spPr/>
        <p:txBody>
          <a:bodyPr/>
          <a:lstStyle/>
          <a:p>
            <a:fld id="{CE6616ED-D4A9-46FC-AA05-26257776D317}" type="slidenum">
              <a:rPr lang="en-US" altLang="en-US" smtClean="0"/>
              <a:pPr/>
              <a:t>56</a:t>
            </a:fld>
            <a:endParaRPr lang="en-US" altLang="en-US"/>
          </a:p>
        </p:txBody>
      </p:sp>
    </p:spTree>
    <p:extLst>
      <p:ext uri="{BB962C8B-B14F-4D97-AF65-F5344CB8AC3E}">
        <p14:creationId xmlns:p14="http://schemas.microsoft.com/office/powerpoint/2010/main" val="24205479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p:txBody>
          <a:bodyPr/>
          <a:lstStyle/>
          <a:p>
            <a:r>
              <a:rPr lang="en-US" altLang="en-US" smtClean="0"/>
              <a:t>Pair Programming</a:t>
            </a:r>
          </a:p>
        </p:txBody>
      </p:sp>
      <p:sp>
        <p:nvSpPr>
          <p:cNvPr id="94210" name="Content Placeholder 2"/>
          <p:cNvSpPr>
            <a:spLocks noGrp="1"/>
          </p:cNvSpPr>
          <p:nvPr>
            <p:ph idx="1"/>
          </p:nvPr>
        </p:nvSpPr>
        <p:spPr>
          <a:xfrm>
            <a:off x="266700" y="4871977"/>
            <a:ext cx="8610600" cy="1752600"/>
          </a:xfrm>
        </p:spPr>
        <p:txBody>
          <a:bodyPr/>
          <a:lstStyle/>
          <a:p>
            <a:r>
              <a:rPr lang="en-US" altLang="en-US" dirty="0" smtClean="0"/>
              <a:t>Sit side-by-side facing screens together </a:t>
            </a:r>
          </a:p>
          <a:p>
            <a:pPr lvl="1"/>
            <a:r>
              <a:rPr lang="en-US" altLang="en-US" dirty="0" smtClean="0"/>
              <a:t>Not personal computer; many for any pair to use </a:t>
            </a:r>
          </a:p>
          <a:p>
            <a:pPr lvl="1"/>
            <a:r>
              <a:rPr lang="en-US" altLang="en-US" dirty="0" smtClean="0"/>
              <a:t>To avoid distractions, no email, browser</a:t>
            </a:r>
          </a:p>
        </p:txBody>
      </p:sp>
      <p:sp>
        <p:nvSpPr>
          <p:cNvPr id="9421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A3EFB67-BC0B-4FA2-ADB2-CAE05F5C79CD}" type="slidenum">
              <a:rPr lang="en-US" altLang="en-US" sz="1400">
                <a:latin typeface="Helvetica" panose="020B0604020202020204" pitchFamily="34" charset="0"/>
              </a:rPr>
              <a:pPr eaLnBrk="1" hangingPunct="1"/>
              <a:t>57</a:t>
            </a:fld>
            <a:endParaRPr lang="en-US" altLang="en-US" sz="1400">
              <a:latin typeface="Helvetica" panose="020B0604020202020204" pitchFamily="34" charset="0"/>
            </a:endParaRPr>
          </a:p>
        </p:txBody>
      </p:sp>
      <p:pic>
        <p:nvPicPr>
          <p:cNvPr id="94212" name="Picture 5" descr="pair.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0"/>
            <a:ext cx="9144000"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r>
              <a:rPr lang="en-US" altLang="en-US" smtClean="0"/>
              <a:t>Pair Programming</a:t>
            </a:r>
          </a:p>
        </p:txBody>
      </p:sp>
      <p:sp>
        <p:nvSpPr>
          <p:cNvPr id="100355" name="Content Placeholder 2"/>
          <p:cNvSpPr>
            <a:spLocks noGrp="1"/>
          </p:cNvSpPr>
          <p:nvPr>
            <p:ph idx="1"/>
          </p:nvPr>
        </p:nvSpPr>
        <p:spPr/>
        <p:txBody>
          <a:bodyPr/>
          <a:lstStyle/>
          <a:p>
            <a:r>
              <a:rPr lang="en-US" altLang="en-US" smtClean="0">
                <a:solidFill>
                  <a:srgbClr val="0000FF"/>
                </a:solidFill>
              </a:rPr>
              <a:t>Driver </a:t>
            </a:r>
            <a:r>
              <a:rPr lang="en-US" altLang="en-US" smtClean="0"/>
              <a:t>enters code and thinks tactically about how to complete the current task, explaining thoughts while typing</a:t>
            </a:r>
          </a:p>
          <a:p>
            <a:r>
              <a:rPr lang="en-US" altLang="en-US" smtClean="0">
                <a:solidFill>
                  <a:srgbClr val="0000FF"/>
                </a:solidFill>
              </a:rPr>
              <a:t>Observer </a:t>
            </a:r>
            <a:r>
              <a:rPr lang="en-US" altLang="en-US" smtClean="0"/>
              <a:t>reviews each line of code as typed in, and acts as safety net for the driver </a:t>
            </a:r>
          </a:p>
          <a:p>
            <a:r>
              <a:rPr lang="en-US" altLang="en-US" smtClean="0">
                <a:solidFill>
                  <a:srgbClr val="0000FF"/>
                </a:solidFill>
              </a:rPr>
              <a:t>Observer </a:t>
            </a:r>
            <a:r>
              <a:rPr lang="en-US" altLang="en-US" smtClean="0"/>
              <a:t>thinking strategically about future problems, makes suggestions to driver</a:t>
            </a:r>
          </a:p>
          <a:p>
            <a:r>
              <a:rPr lang="en-US" altLang="en-US" smtClean="0"/>
              <a:t>Should be lots of talking and concentration</a:t>
            </a:r>
          </a:p>
          <a:p>
            <a:r>
              <a:rPr lang="en-US" altLang="en-US" b="1" smtClean="0">
                <a:solidFill>
                  <a:srgbClr val="0000FF"/>
                </a:solidFill>
              </a:rPr>
              <a:t>Pair alternate roles</a:t>
            </a:r>
          </a:p>
          <a:p>
            <a:endParaRPr lang="en-US" altLang="en-US" smtClean="0"/>
          </a:p>
        </p:txBody>
      </p:sp>
      <p:sp>
        <p:nvSpPr>
          <p:cNvPr id="9625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5B7E63CA-410A-4389-A94E-6A423291DB96}" type="slidenum">
              <a:rPr lang="en-US" altLang="en-US" sz="1400">
                <a:latin typeface="Helvetica" panose="020B0604020202020204" pitchFamily="34" charset="0"/>
              </a:rPr>
              <a:pPr eaLnBrk="1" hangingPunct="1"/>
              <a:t>58</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3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035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03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p:txBody>
          <a:bodyPr/>
          <a:lstStyle/>
          <a:p>
            <a:r>
              <a:rPr lang="en-US" altLang="en-US" smtClean="0"/>
              <a:t>Pair Programming Evaluation</a:t>
            </a:r>
          </a:p>
        </p:txBody>
      </p:sp>
      <p:sp>
        <p:nvSpPr>
          <p:cNvPr id="102403" name="Content Placeholder 2"/>
          <p:cNvSpPr>
            <a:spLocks noGrp="1"/>
          </p:cNvSpPr>
          <p:nvPr>
            <p:ph idx="1"/>
          </p:nvPr>
        </p:nvSpPr>
        <p:spPr>
          <a:xfrm>
            <a:off x="152400" y="1371600"/>
            <a:ext cx="8839200" cy="4754563"/>
          </a:xfrm>
        </p:spPr>
        <p:txBody>
          <a:bodyPr/>
          <a:lstStyle/>
          <a:p>
            <a:r>
              <a:rPr lang="en-US" altLang="en-US" dirty="0" smtClean="0"/>
              <a:t>PP </a:t>
            </a:r>
            <a:r>
              <a:rPr lang="en-US" altLang="en-US" dirty="0" smtClean="0">
                <a:solidFill>
                  <a:srgbClr val="0000FF"/>
                </a:solidFill>
              </a:rPr>
              <a:t>quicker </a:t>
            </a:r>
            <a:r>
              <a:rPr lang="en-US" altLang="en-US" dirty="0" smtClean="0"/>
              <a:t>when task complexity is low </a:t>
            </a:r>
          </a:p>
          <a:p>
            <a:r>
              <a:rPr lang="en-US" altLang="en-US" dirty="0" smtClean="0"/>
              <a:t>PP yields </a:t>
            </a:r>
            <a:r>
              <a:rPr lang="en-US" altLang="en-US" dirty="0" smtClean="0">
                <a:solidFill>
                  <a:srgbClr val="0000FF"/>
                </a:solidFill>
              </a:rPr>
              <a:t>higher quality </a:t>
            </a:r>
            <a:r>
              <a:rPr lang="en-US" altLang="en-US" dirty="0" smtClean="0"/>
              <a:t>when complexity high</a:t>
            </a:r>
          </a:p>
          <a:p>
            <a:pPr lvl="1"/>
            <a:r>
              <a:rPr lang="en-US" altLang="en-US" dirty="0" smtClean="0"/>
              <a:t>Anecdotally, sometimes </a:t>
            </a:r>
            <a:r>
              <a:rPr lang="en-US" altLang="en-US" i="1" dirty="0" smtClean="0"/>
              <a:t>more readable </a:t>
            </a:r>
            <a:r>
              <a:rPr lang="en-US" altLang="en-US" dirty="0" smtClean="0"/>
              <a:t>code too</a:t>
            </a:r>
          </a:p>
          <a:p>
            <a:r>
              <a:rPr lang="en-US" altLang="en-US" dirty="0" smtClean="0"/>
              <a:t>But more effort than solo programmers?</a:t>
            </a:r>
          </a:p>
          <a:p>
            <a:r>
              <a:rPr lang="en-US" altLang="en-US" dirty="0" smtClean="0"/>
              <a:t>Also transfers knowledge between pair</a:t>
            </a:r>
          </a:p>
          <a:p>
            <a:pPr lvl="1"/>
            <a:r>
              <a:rPr lang="en-US" altLang="en-US" dirty="0" smtClean="0"/>
              <a:t>programming idioms, tool tricks, company processes, latest technologies,  …  </a:t>
            </a:r>
          </a:p>
          <a:p>
            <a:pPr lvl="1"/>
            <a:r>
              <a:rPr lang="en-US" altLang="en-US" dirty="0" smtClean="0"/>
              <a:t>Some teams purposely swap </a:t>
            </a:r>
            <a:r>
              <a:rPr lang="en-US" altLang="en-US" i="1" dirty="0" smtClean="0"/>
              <a:t>partners </a:t>
            </a:r>
            <a:r>
              <a:rPr lang="en-US" altLang="en-US" dirty="0" smtClean="0"/>
              <a:t>per task =&gt; eventually everyone is paired (</a:t>
            </a:r>
            <a:r>
              <a:rPr lang="ja-JP" altLang="en-US" dirty="0" smtClean="0"/>
              <a:t>“</a:t>
            </a:r>
            <a:r>
              <a:rPr lang="en-US" altLang="ja-JP" dirty="0" smtClean="0"/>
              <a:t>promiscuous pairing</a:t>
            </a:r>
            <a:r>
              <a:rPr lang="ja-JP" altLang="en-US" dirty="0" smtClean="0"/>
              <a:t>”</a:t>
            </a:r>
            <a:r>
              <a:rPr lang="en-US" altLang="ja-JP" dirty="0" smtClean="0"/>
              <a:t>)</a:t>
            </a:r>
            <a:endParaRPr lang="en-US" altLang="en-US" dirty="0" smtClean="0"/>
          </a:p>
        </p:txBody>
      </p:sp>
      <p:sp>
        <p:nvSpPr>
          <p:cNvPr id="9830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F3D141BF-F831-44F8-B680-B4E7CAB93D30}" type="slidenum">
              <a:rPr lang="en-US" altLang="en-US" sz="1400">
                <a:latin typeface="Helvetica" panose="020B0604020202020204" pitchFamily="34" charset="0"/>
              </a:rPr>
              <a:pPr eaLnBrk="1" hangingPunct="1"/>
              <a:t>59</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0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40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240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240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40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4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altLang="en-US" dirty="0" smtClean="0"/>
              <a:t>1</a:t>
            </a:r>
            <a:r>
              <a:rPr lang="en-US" altLang="en-US" baseline="30000" dirty="0" smtClean="0"/>
              <a:t>st</a:t>
            </a:r>
            <a:r>
              <a:rPr lang="en-US" altLang="en-US" dirty="0" smtClean="0"/>
              <a:t> Development Process:</a:t>
            </a:r>
            <a:br>
              <a:rPr lang="en-US" altLang="en-US" dirty="0" smtClean="0"/>
            </a:br>
            <a:r>
              <a:rPr lang="en-US" altLang="en-US" dirty="0" smtClean="0"/>
              <a:t>Waterfall (1970)</a:t>
            </a:r>
          </a:p>
        </p:txBody>
      </p:sp>
      <p:sp>
        <p:nvSpPr>
          <p:cNvPr id="3" name="Content Placeholder 2"/>
          <p:cNvSpPr>
            <a:spLocks noGrp="1"/>
          </p:cNvSpPr>
          <p:nvPr>
            <p:ph idx="1"/>
          </p:nvPr>
        </p:nvSpPr>
        <p:spPr/>
        <p:txBody>
          <a:bodyPr/>
          <a:lstStyle/>
          <a:p>
            <a:r>
              <a:rPr lang="en-US" altLang="en-US" dirty="0" smtClean="0"/>
              <a:t>5 phases of Waterfall “</a:t>
            </a:r>
            <a:r>
              <a:rPr lang="en-US" altLang="ja-JP" dirty="0" smtClean="0">
                <a:solidFill>
                  <a:srgbClr val="0000FF"/>
                </a:solidFill>
              </a:rPr>
              <a:t>lifecycle</a:t>
            </a:r>
            <a:r>
              <a:rPr lang="en-US" altLang="en-US" dirty="0" smtClean="0"/>
              <a:t>”</a:t>
            </a:r>
            <a:endParaRPr lang="en-US" altLang="ja-JP" dirty="0" smtClean="0"/>
          </a:p>
          <a:p>
            <a:pPr>
              <a:spcBef>
                <a:spcPts val="300"/>
              </a:spcBef>
              <a:buFont typeface="Helvetica" panose="020B0604020202020204" pitchFamily="34" charset="0"/>
              <a:buAutoNum type="arabicPeriod"/>
            </a:pPr>
            <a:r>
              <a:rPr lang="en-US" altLang="en-US" dirty="0" smtClean="0"/>
              <a:t>Requirements analysis </a:t>
            </a:r>
            <a:br>
              <a:rPr lang="en-US" altLang="en-US" dirty="0" smtClean="0"/>
            </a:br>
            <a:r>
              <a:rPr lang="en-US" altLang="en-US" dirty="0" smtClean="0"/>
              <a:t>&amp; specification</a:t>
            </a:r>
          </a:p>
          <a:p>
            <a:pPr>
              <a:spcBef>
                <a:spcPts val="300"/>
              </a:spcBef>
              <a:buFont typeface="Helvetica" panose="020B0604020202020204" pitchFamily="34" charset="0"/>
              <a:buAutoNum type="arabicPeriod"/>
            </a:pPr>
            <a:r>
              <a:rPr lang="en-US" altLang="en-US" dirty="0" smtClean="0"/>
              <a:t> Architectural design</a:t>
            </a:r>
          </a:p>
          <a:p>
            <a:pPr>
              <a:spcBef>
                <a:spcPts val="300"/>
              </a:spcBef>
              <a:buFont typeface="Helvetica" panose="020B0604020202020204" pitchFamily="34" charset="0"/>
              <a:buAutoNum type="arabicPeriod"/>
            </a:pPr>
            <a:r>
              <a:rPr lang="en-US" altLang="en-US" dirty="0" smtClean="0"/>
              <a:t> Implementation &amp; Integration</a:t>
            </a:r>
          </a:p>
          <a:p>
            <a:pPr>
              <a:spcBef>
                <a:spcPts val="300"/>
              </a:spcBef>
              <a:buFont typeface="Helvetica" panose="020B0604020202020204" pitchFamily="34" charset="0"/>
              <a:buAutoNum type="arabicPeriod"/>
            </a:pPr>
            <a:r>
              <a:rPr lang="en-US" altLang="en-US" dirty="0" smtClean="0"/>
              <a:t> Verification</a:t>
            </a:r>
          </a:p>
          <a:p>
            <a:pPr>
              <a:spcBef>
                <a:spcPts val="300"/>
              </a:spcBef>
              <a:buFont typeface="Helvetica" panose="020B0604020202020204" pitchFamily="34" charset="0"/>
              <a:buAutoNum type="arabicPeriod"/>
            </a:pPr>
            <a:r>
              <a:rPr lang="en-US" altLang="en-US" dirty="0" smtClean="0"/>
              <a:t> Operation &amp; Maintenance</a:t>
            </a:r>
          </a:p>
          <a:p>
            <a:r>
              <a:rPr lang="en-US" altLang="en-US" dirty="0" smtClean="0"/>
              <a:t>Complete one phase before start next one</a:t>
            </a:r>
          </a:p>
          <a:p>
            <a:pPr lvl="1"/>
            <a:r>
              <a:rPr lang="en-US" altLang="en-US" dirty="0" smtClean="0"/>
              <a:t>Why? Earlier a bug caught, cheaper it is</a:t>
            </a:r>
          </a:p>
          <a:p>
            <a:pPr lvl="1"/>
            <a:r>
              <a:rPr lang="en-US" altLang="en-US" dirty="0" smtClean="0"/>
              <a:t>Extensive documentation/phase for new people</a:t>
            </a:r>
          </a:p>
        </p:txBody>
      </p:sp>
      <p:sp>
        <p:nvSpPr>
          <p:cNvPr id="1741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BD7DDD0-B34D-4F20-9867-CDDFBD027DA2}" type="slidenum">
              <a:rPr lang="en-US" altLang="en-US" sz="1400">
                <a:latin typeface="Helvetica" panose="020B0604020202020204" pitchFamily="34" charset="0"/>
              </a:rPr>
              <a:pPr eaLnBrk="1" hangingPunct="1"/>
              <a:t>6</a:t>
            </a:fld>
            <a:endParaRPr lang="en-US" altLang="en-US" sz="1400">
              <a:latin typeface="Helvetica" panose="020B0604020202020204" pitchFamily="34" charset="0"/>
            </a:endParaRPr>
          </a:p>
        </p:txBody>
      </p:sp>
      <p:pic>
        <p:nvPicPr>
          <p:cNvPr id="17412" name="Picture 4" descr="Waterfal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286000"/>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p:txBody>
          <a:bodyPr/>
          <a:lstStyle/>
          <a:p>
            <a:r>
              <a:rPr lang="en-US" altLang="en-US" dirty="0" smtClean="0"/>
              <a:t>Pair Programming Do’</a:t>
            </a:r>
            <a:r>
              <a:rPr lang="en-US" altLang="ja-JP" dirty="0" smtClean="0"/>
              <a:t>s &amp; Don’ts</a:t>
            </a:r>
            <a:endParaRPr lang="en-US" altLang="en-US" dirty="0" smtClean="0"/>
          </a:p>
        </p:txBody>
      </p:sp>
      <p:sp>
        <p:nvSpPr>
          <p:cNvPr id="31747" name="Content Placeholder 2"/>
          <p:cNvSpPr>
            <a:spLocks noGrp="1"/>
          </p:cNvSpPr>
          <p:nvPr>
            <p:ph idx="1"/>
          </p:nvPr>
        </p:nvSpPr>
        <p:spPr/>
        <p:txBody>
          <a:bodyPr/>
          <a:lstStyle/>
          <a:p>
            <a:r>
              <a:rPr lang="en-US" altLang="en-US" dirty="0" smtClean="0">
                <a:solidFill>
                  <a:srgbClr val="0000FF"/>
                </a:solidFill>
              </a:rPr>
              <a:t>Don’</a:t>
            </a:r>
            <a:r>
              <a:rPr lang="en-US" altLang="ja-JP" dirty="0" smtClean="0">
                <a:solidFill>
                  <a:srgbClr val="0000FF"/>
                </a:solidFill>
              </a:rPr>
              <a:t>t</a:t>
            </a:r>
            <a:r>
              <a:rPr lang="en-US" altLang="ja-JP" b="1" dirty="0" smtClean="0"/>
              <a:t> </a:t>
            </a:r>
            <a:r>
              <a:rPr lang="en-US" altLang="ja-JP" dirty="0" smtClean="0"/>
              <a:t>fiddle with your smartphone when you are the observer</a:t>
            </a:r>
          </a:p>
          <a:p>
            <a:r>
              <a:rPr lang="en-US" altLang="en-US" dirty="0" smtClean="0">
                <a:solidFill>
                  <a:srgbClr val="0000FF"/>
                </a:solidFill>
              </a:rPr>
              <a:t>Do</a:t>
            </a:r>
            <a:r>
              <a:rPr lang="en-US" altLang="en-US" dirty="0" smtClean="0"/>
              <a:t> consider pairing with someone of different experience level—you’</a:t>
            </a:r>
            <a:r>
              <a:rPr lang="en-US" altLang="ja-JP" dirty="0" smtClean="0"/>
              <a:t>ll both learn!</a:t>
            </a:r>
          </a:p>
          <a:p>
            <a:pPr lvl="1"/>
            <a:r>
              <a:rPr lang="en-US" altLang="en-US" dirty="0" smtClean="0"/>
              <a:t>Explaining is a great way to better understand</a:t>
            </a:r>
          </a:p>
          <a:p>
            <a:r>
              <a:rPr lang="en-US" altLang="en-US" dirty="0" smtClean="0">
                <a:solidFill>
                  <a:srgbClr val="0000FF"/>
                </a:solidFill>
              </a:rPr>
              <a:t>Do</a:t>
            </a:r>
            <a:r>
              <a:rPr lang="en-US" altLang="en-US" dirty="0" smtClean="0"/>
              <a:t> swap frequently—learning goes both ways, and roles exercise different skills</a:t>
            </a:r>
          </a:p>
          <a:p>
            <a:pPr lvl="1"/>
            <a:r>
              <a:rPr lang="en-US" altLang="en-US" dirty="0" smtClean="0"/>
              <a:t>Observer gains skill of explaining his/her thought process to Driver</a:t>
            </a:r>
          </a:p>
          <a:p>
            <a:pPr lvl="1"/>
            <a:r>
              <a:rPr lang="en-US" altLang="en-US" dirty="0" smtClean="0"/>
              <a:t>Every 15 minutes?</a:t>
            </a:r>
          </a:p>
          <a:p>
            <a:endParaRPr lang="en-US" altLang="en-US" b="1" dirty="0" smtClean="0"/>
          </a:p>
          <a:p>
            <a:endParaRPr lang="en-US" altLang="en-US" b="1" dirty="0" smtClean="0"/>
          </a:p>
        </p:txBody>
      </p:sp>
      <p:sp>
        <p:nvSpPr>
          <p:cNvPr id="100355"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D183E634-805D-4D5E-9EEF-F06856895152}" type="slidenum">
              <a:rPr lang="en-US" altLang="en-US" sz="1400">
                <a:latin typeface="Helvetica" panose="020B0604020202020204" pitchFamily="34" charset="0"/>
              </a:rPr>
              <a:pPr eaLnBrk="1" hangingPunct="1"/>
              <a:t>60</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7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7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F9FEEC2-A12B-46CA-80FA-F7C7E3297EE8}" type="slidenum">
              <a:rPr lang="en-US" altLang="en-US" sz="1400">
                <a:latin typeface="Helvetica" panose="020B0604020202020204" pitchFamily="34" charset="0"/>
              </a:rPr>
              <a:pPr eaLnBrk="1" hangingPunct="1"/>
              <a:t>61</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a:solidFill>
                  <a:schemeClr val="bg1"/>
                </a:solidFill>
                <a:latin typeface="Arial Black"/>
                <a:ea typeface="+mn-ea"/>
                <a:cs typeface="Arial Black"/>
              </a:rPr>
              <a:t>END</a:t>
            </a:r>
          </a:p>
        </p:txBody>
      </p:sp>
      <p:sp>
        <p:nvSpPr>
          <p:cNvPr id="102403"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3"/>
          <p:cNvSpPr txBox="1">
            <a:spLocks noChangeArrowheads="1"/>
          </p:cNvSpPr>
          <p:nvPr/>
        </p:nvSpPr>
        <p:spPr bwMode="auto">
          <a:xfrm>
            <a:off x="1371600" y="3048000"/>
            <a:ext cx="7315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b="1" dirty="0">
                <a:ln>
                  <a:solidFill>
                    <a:schemeClr val="tx1"/>
                  </a:solidFill>
                </a:ln>
                <a:solidFill>
                  <a:srgbClr val="66FF33"/>
                </a:solidFill>
              </a:rPr>
              <a:t>The Driver works on tasks at hand, the Observer thinks strategically about future tasks</a:t>
            </a:r>
          </a:p>
        </p:txBody>
      </p:sp>
      <p:sp>
        <p:nvSpPr>
          <p:cNvPr id="34819" name="TextBox 4"/>
          <p:cNvSpPr txBox="1">
            <a:spLocks noChangeArrowheads="1"/>
          </p:cNvSpPr>
          <p:nvPr/>
        </p:nvSpPr>
        <p:spPr bwMode="auto">
          <a:xfrm>
            <a:off x="1371600" y="4038600"/>
            <a:ext cx="6705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b="1" dirty="0">
                <a:solidFill>
                  <a:srgbClr val="99CC00"/>
                </a:solidFill>
              </a:rPr>
              <a:t>A pair will eventually figure out who is the best driver and who is the best observer, and then stick primarily to those roles</a:t>
            </a:r>
          </a:p>
        </p:txBody>
      </p:sp>
      <p:sp>
        <p:nvSpPr>
          <p:cNvPr id="34820" name="TextBox 5"/>
          <p:cNvSpPr txBox="1">
            <a:spLocks noChangeArrowheads="1"/>
          </p:cNvSpPr>
          <p:nvPr/>
        </p:nvSpPr>
        <p:spPr bwMode="auto">
          <a:xfrm>
            <a:off x="1371600" y="5265738"/>
            <a:ext cx="7086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b="1" dirty="0">
                <a:solidFill>
                  <a:srgbClr val="FF6699"/>
                </a:solidFill>
              </a:rPr>
              <a:t>Promiscuous pairing is one long-term solution to the problem of a shortage of programmers</a:t>
            </a:r>
          </a:p>
        </p:txBody>
      </p:sp>
      <p:sp>
        <p:nvSpPr>
          <p:cNvPr id="34827" name="TextBox 2"/>
          <p:cNvSpPr txBox="1">
            <a:spLocks noChangeArrowheads="1"/>
          </p:cNvSpPr>
          <p:nvPr/>
        </p:nvSpPr>
        <p:spPr bwMode="auto">
          <a:xfrm>
            <a:off x="1371600" y="2057400"/>
            <a:ext cx="7086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b="1" dirty="0">
                <a:solidFill>
                  <a:srgbClr val="FF9900"/>
                </a:solidFill>
              </a:rPr>
              <a:t>Pair programming is quicker, better quality, cheaper, and less effort than solo programming</a:t>
            </a:r>
          </a:p>
        </p:txBody>
      </p:sp>
      <p:sp>
        <p:nvSpPr>
          <p:cNvPr id="103429" name="Rectangle 6"/>
          <p:cNvSpPr>
            <a:spLocks noChangeArrowheads="1"/>
          </p:cNvSpPr>
          <p:nvPr/>
        </p:nvSpPr>
        <p:spPr bwMode="auto">
          <a:xfrm>
            <a:off x="960438" y="2144712"/>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a:latin typeface="Lucida Sans Typewriter" panose="020B0509030504030204" pitchFamily="49" charset="0"/>
                <a:ea typeface="MS Gothic" panose="020B0609070205080204" pitchFamily="49" charset="-128"/>
              </a:rPr>
              <a:t>☐</a:t>
            </a:r>
          </a:p>
        </p:txBody>
      </p:sp>
      <p:sp>
        <p:nvSpPr>
          <p:cNvPr id="103430" name="Rectangle 7"/>
          <p:cNvSpPr>
            <a:spLocks noChangeArrowheads="1"/>
          </p:cNvSpPr>
          <p:nvPr/>
        </p:nvSpPr>
        <p:spPr bwMode="auto">
          <a:xfrm>
            <a:off x="960438" y="3151187"/>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latin typeface="MS Gothic" panose="020B0609070205080204" pitchFamily="49" charset="-128"/>
                <a:ea typeface="MS Gothic" panose="020B0609070205080204" pitchFamily="49" charset="-128"/>
              </a:rPr>
              <a:t>☐</a:t>
            </a:r>
            <a:endParaRPr lang="en-US" altLang="en-US" dirty="0"/>
          </a:p>
        </p:txBody>
      </p:sp>
      <p:sp>
        <p:nvSpPr>
          <p:cNvPr id="103431" name="Rectangle 8"/>
          <p:cNvSpPr>
            <a:spLocks noChangeArrowheads="1"/>
          </p:cNvSpPr>
          <p:nvPr/>
        </p:nvSpPr>
        <p:spPr bwMode="auto">
          <a:xfrm>
            <a:off x="960438" y="4141787"/>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latin typeface="MS Gothic" panose="020B0609070205080204" pitchFamily="49" charset="-128"/>
                <a:ea typeface="MS Gothic" panose="020B0609070205080204" pitchFamily="49" charset="-128"/>
              </a:rPr>
              <a:t>☐</a:t>
            </a:r>
            <a:endParaRPr lang="en-US" altLang="en-US" dirty="0"/>
          </a:p>
        </p:txBody>
      </p:sp>
      <p:sp>
        <p:nvSpPr>
          <p:cNvPr id="103432" name="Rectangle 9"/>
          <p:cNvSpPr>
            <a:spLocks noChangeArrowheads="1"/>
          </p:cNvSpPr>
          <p:nvPr/>
        </p:nvSpPr>
        <p:spPr bwMode="auto">
          <a:xfrm>
            <a:off x="947738" y="5353050"/>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2" name="Title 1"/>
          <p:cNvSpPr>
            <a:spLocks noGrp="1"/>
          </p:cNvSpPr>
          <p:nvPr>
            <p:ph type="title"/>
          </p:nvPr>
        </p:nvSpPr>
        <p:spPr/>
        <p:txBody>
          <a:bodyPr/>
          <a:lstStyle/>
          <a:p>
            <a:r>
              <a:rPr lang="en-US" dirty="0" smtClean="0"/>
              <a:t>Which TRUE of Pair Programming?</a:t>
            </a:r>
            <a:endParaRPr lang="en-US" dirty="0"/>
          </a:p>
        </p:txBody>
      </p:sp>
      <p:sp>
        <p:nvSpPr>
          <p:cNvPr id="103433" name="Slide Number Placeholder 1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C326F2B2-268D-4A13-926F-EE79EF2EC946}" type="slidenum">
              <a:rPr lang="en-US" altLang="en-US" sz="1400">
                <a:latin typeface="Helvetica" panose="020B0604020202020204" pitchFamily="34" charset="0"/>
              </a:rPr>
              <a:pPr eaLnBrk="1" hangingPunct="1"/>
              <a:t>62</a:t>
            </a:fld>
            <a:endParaRPr lang="en-US" altLang="en-US" sz="1400">
              <a:latin typeface="Helvetica" panose="020B0604020202020204" pitchFamily="34"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5ED82A40-737A-4B9E-B2B2-852851D14F47}" type="slidenum">
              <a:rPr lang="en-US" altLang="en-US" sz="1400">
                <a:latin typeface="Helvetica" panose="020B0604020202020204" pitchFamily="34" charset="0"/>
              </a:rPr>
              <a:pPr eaLnBrk="1" hangingPunct="1"/>
              <a:t>63</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a:solidFill>
                  <a:schemeClr val="bg1"/>
                </a:solidFill>
                <a:latin typeface="Arial Black"/>
                <a:ea typeface="+mn-ea"/>
                <a:cs typeface="Arial Black"/>
              </a:rPr>
              <a:t>END</a:t>
            </a:r>
          </a:p>
        </p:txBody>
      </p:sp>
      <p:sp>
        <p:nvSpPr>
          <p:cNvPr id="105475"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p:txBody>
          <a:bodyPr/>
          <a:lstStyle/>
          <a:p>
            <a:pPr eaLnBrk="1" hangingPunct="1"/>
            <a:r>
              <a:rPr lang="en-US" altLang="en-US" dirty="0" smtClean="0"/>
              <a:t>Overview &amp; Intro to Ruby for Java </a:t>
            </a:r>
            <a:r>
              <a:rPr lang="en-US" altLang="en-US" dirty="0"/>
              <a:t>P</a:t>
            </a:r>
            <a:r>
              <a:rPr lang="en-US" altLang="en-US" dirty="0" smtClean="0"/>
              <a:t>rogrammers</a:t>
            </a:r>
            <a:endParaRPr lang="en-US" altLang="en-US" i="1" dirty="0" smtClean="0"/>
          </a:p>
        </p:txBody>
      </p:sp>
      <p:sp>
        <p:nvSpPr>
          <p:cNvPr id="107523" name="TextBox 5"/>
          <p:cNvSpPr txBox="1">
            <a:spLocks noChangeArrowheads="1"/>
          </p:cNvSpPr>
          <p:nvPr/>
        </p:nvSpPr>
        <p:spPr bwMode="auto">
          <a:xfrm>
            <a:off x="2743200" y="62484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200">
                <a:latin typeface="Arial Narrow" panose="020B0606020202030204" pitchFamily="34" charset="0"/>
              </a:rPr>
              <a:t>© 2013 Armando Fox &amp; David Patterson, all rights reserved</a:t>
            </a:r>
          </a:p>
        </p:txBody>
      </p:sp>
      <p:sp>
        <p:nvSpPr>
          <p:cNvPr id="3" name="TextBox 2"/>
          <p:cNvSpPr txBox="1"/>
          <p:nvPr/>
        </p:nvSpPr>
        <p:spPr>
          <a:xfrm>
            <a:off x="1607560" y="5405735"/>
            <a:ext cx="5936240" cy="461665"/>
          </a:xfrm>
          <a:prstGeom prst="rect">
            <a:avLst/>
          </a:prstGeom>
          <a:noFill/>
        </p:spPr>
        <p:txBody>
          <a:bodyPr wrap="none" rtlCol="0">
            <a:spAutoFit/>
          </a:bodyPr>
          <a:lstStyle/>
          <a:p>
            <a:r>
              <a:rPr lang="en-US" altLang="en-US" i="1" dirty="0" smtClean="0"/>
              <a:t>(Engineering Software as a Service §3.1)</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1862137"/>
            <a:ext cx="2857500" cy="3133725"/>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p:txBody>
          <a:bodyPr/>
          <a:lstStyle/>
          <a:p>
            <a:r>
              <a:rPr lang="en-US" altLang="en-US" smtClean="0"/>
              <a:t>Ruby is...</a:t>
            </a:r>
          </a:p>
        </p:txBody>
      </p:sp>
      <p:sp>
        <p:nvSpPr>
          <p:cNvPr id="108546" name="Content Placeholder 2"/>
          <p:cNvSpPr>
            <a:spLocks noGrp="1"/>
          </p:cNvSpPr>
          <p:nvPr>
            <p:ph idx="1"/>
          </p:nvPr>
        </p:nvSpPr>
        <p:spPr>
          <a:xfrm>
            <a:off x="152400" y="1295400"/>
            <a:ext cx="8839200" cy="4754563"/>
          </a:xfrm>
        </p:spPr>
        <p:txBody>
          <a:bodyPr/>
          <a:lstStyle/>
          <a:p>
            <a:r>
              <a:rPr lang="en-US" altLang="en-US" dirty="0" smtClean="0"/>
              <a:t>Interpreted</a:t>
            </a:r>
          </a:p>
          <a:p>
            <a:r>
              <a:rPr lang="en-US" altLang="en-US" dirty="0" smtClean="0"/>
              <a:t>Object-oriented</a:t>
            </a:r>
          </a:p>
          <a:p>
            <a:pPr lvl="1"/>
            <a:r>
              <a:rPr lang="en-US" altLang="en-US" dirty="0" smtClean="0"/>
              <a:t>Everything is an object</a:t>
            </a:r>
          </a:p>
          <a:p>
            <a:pPr lvl="1"/>
            <a:r>
              <a:rPr lang="en-US" altLang="en-US" dirty="0" smtClean="0"/>
              <a:t>Every operation is a method call on some object</a:t>
            </a:r>
          </a:p>
          <a:p>
            <a:r>
              <a:rPr lang="en-US" altLang="en-US" dirty="0" smtClean="0"/>
              <a:t>Dynamically typed: objects have types, but variables don’</a:t>
            </a:r>
            <a:r>
              <a:rPr lang="en-US" altLang="ja-JP" dirty="0" smtClean="0"/>
              <a:t>t</a:t>
            </a:r>
          </a:p>
          <a:p>
            <a:r>
              <a:rPr lang="en-US" altLang="en-US" dirty="0" smtClean="0"/>
              <a:t>Dynamic</a:t>
            </a:r>
          </a:p>
          <a:p>
            <a:pPr lvl="1"/>
            <a:r>
              <a:rPr lang="en-US" altLang="en-US" dirty="0" smtClean="0"/>
              <a:t>add, modify code at runtime (</a:t>
            </a:r>
            <a:r>
              <a:rPr lang="en-US" altLang="en-US" dirty="0" err="1" smtClean="0"/>
              <a:t>metaprogramming</a:t>
            </a:r>
            <a:r>
              <a:rPr lang="en-US" altLang="en-US" dirty="0" smtClean="0"/>
              <a:t>) </a:t>
            </a:r>
          </a:p>
          <a:p>
            <a:pPr lvl="1"/>
            <a:r>
              <a:rPr lang="en-US" altLang="en-US" dirty="0" smtClean="0"/>
              <a:t>ask objects about themselves (reflection)</a:t>
            </a:r>
          </a:p>
          <a:p>
            <a:pPr lvl="1"/>
            <a:r>
              <a:rPr lang="en-US" altLang="en-US" dirty="0" smtClean="0"/>
              <a:t>in a sense </a:t>
            </a:r>
            <a:r>
              <a:rPr lang="en-US" altLang="en-US" i="1" dirty="0" smtClean="0"/>
              <a:t>all </a:t>
            </a:r>
            <a:r>
              <a:rPr lang="en-US" altLang="en-US" dirty="0" smtClean="0"/>
              <a:t>programming is </a:t>
            </a:r>
            <a:r>
              <a:rPr lang="en-US" altLang="en-US" dirty="0" err="1" smtClean="0"/>
              <a:t>metaprogramming</a:t>
            </a:r>
            <a:endParaRPr lang="en-US" altLang="en-US" dirty="0"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ChangeArrowheads="1"/>
          </p:cNvSpPr>
          <p:nvPr>
            <p:ph type="title"/>
          </p:nvPr>
        </p:nvSpPr>
        <p:spPr/>
        <p:txBody>
          <a:bodyPr/>
          <a:lstStyle/>
          <a:p>
            <a:pPr eaLnBrk="1" hangingPunct="1"/>
            <a:r>
              <a:rPr lang="en-US" altLang="en-US" dirty="0" smtClean="0"/>
              <a:t>Naming Conventions</a:t>
            </a:r>
          </a:p>
        </p:txBody>
      </p:sp>
      <p:sp>
        <p:nvSpPr>
          <p:cNvPr id="110594" name="Rectangle 3"/>
          <p:cNvSpPr>
            <a:spLocks noGrp="1" noChangeArrowheads="1"/>
          </p:cNvSpPr>
          <p:nvPr>
            <p:ph idx="1"/>
          </p:nvPr>
        </p:nvSpPr>
        <p:spPr>
          <a:xfrm>
            <a:off x="304800" y="1371600"/>
            <a:ext cx="8610600" cy="4754563"/>
          </a:xfrm>
        </p:spPr>
        <p:txBody>
          <a:bodyPr/>
          <a:lstStyle/>
          <a:p>
            <a:pPr eaLnBrk="1" hangingPunct="1">
              <a:lnSpc>
                <a:spcPct val="90000"/>
              </a:lnSpc>
            </a:pPr>
            <a:r>
              <a:rPr lang="en-US" altLang="en-US" sz="2800" dirty="0" err="1" smtClean="0"/>
              <a:t>ClassNames</a:t>
            </a:r>
            <a:r>
              <a:rPr lang="en-US" altLang="en-US" sz="2800" dirty="0" smtClean="0"/>
              <a:t> use </a:t>
            </a:r>
            <a:r>
              <a:rPr lang="en-US" altLang="en-US" sz="2800" dirty="0" err="1" smtClean="0"/>
              <a:t>UpperCamelCase</a:t>
            </a:r>
            <a:endParaRPr lang="en-US" altLang="en-US" sz="2800" dirty="0" smtClean="0"/>
          </a:p>
          <a:p>
            <a:pPr lvl="1" eaLnBrk="1" hangingPunct="1">
              <a:lnSpc>
                <a:spcPct val="90000"/>
              </a:lnSpc>
              <a:buFontTx/>
              <a:buNone/>
            </a:pPr>
            <a:r>
              <a:rPr lang="en-US" altLang="en-US" sz="2000" dirty="0" smtClean="0">
                <a:solidFill>
                  <a:schemeClr val="accent2"/>
                </a:solidFill>
                <a:latin typeface="Lucida Sans Typewriter" panose="020B0509030504030204" pitchFamily="49" charset="0"/>
              </a:rPr>
              <a:t>class </a:t>
            </a:r>
            <a:r>
              <a:rPr lang="en-US" altLang="en-US" sz="2000" dirty="0" err="1" smtClean="0">
                <a:solidFill>
                  <a:schemeClr val="accent2"/>
                </a:solidFill>
                <a:latin typeface="Lucida Sans Typewriter" panose="020B0509030504030204" pitchFamily="49" charset="0"/>
              </a:rPr>
              <a:t>FriendFinder</a:t>
            </a:r>
            <a:r>
              <a:rPr lang="en-US" altLang="en-US" sz="2000" dirty="0" smtClean="0">
                <a:solidFill>
                  <a:schemeClr val="accent2"/>
                </a:solidFill>
                <a:latin typeface="Lucida Sans Typewriter" panose="020B0509030504030204" pitchFamily="49" charset="0"/>
              </a:rPr>
              <a:t> ...  end</a:t>
            </a:r>
          </a:p>
          <a:p>
            <a:pPr eaLnBrk="1" hangingPunct="1">
              <a:lnSpc>
                <a:spcPct val="90000"/>
              </a:lnSpc>
            </a:pPr>
            <a:r>
              <a:rPr lang="en-US" altLang="en-US" sz="2800" dirty="0" smtClean="0"/>
              <a:t>methods &amp; variables use </a:t>
            </a:r>
            <a:r>
              <a:rPr lang="en-US" altLang="en-US" sz="2800" dirty="0" err="1" smtClean="0"/>
              <a:t>snake_case</a:t>
            </a:r>
            <a:r>
              <a:rPr lang="en-US" altLang="en-US" sz="2800" dirty="0" smtClean="0"/>
              <a:t> </a:t>
            </a:r>
          </a:p>
          <a:p>
            <a:pPr lvl="1" eaLnBrk="1" hangingPunct="1">
              <a:lnSpc>
                <a:spcPct val="90000"/>
              </a:lnSpc>
              <a:buFontTx/>
              <a:buNone/>
            </a:pPr>
            <a:r>
              <a:rPr lang="en-US" altLang="en-US" sz="2000" dirty="0" err="1" smtClean="0">
                <a:solidFill>
                  <a:schemeClr val="accent2"/>
                </a:solidFill>
                <a:latin typeface="Lucida Sans Typewriter" panose="020B0509030504030204" pitchFamily="49" charset="0"/>
              </a:rPr>
              <a:t>def</a:t>
            </a:r>
            <a:r>
              <a:rPr lang="en-US" altLang="en-US" sz="2000" dirty="0" smtClean="0">
                <a:solidFill>
                  <a:schemeClr val="accent2"/>
                </a:solidFill>
                <a:latin typeface="Lucida Sans Typewriter" panose="020B0509030504030204" pitchFamily="49" charset="0"/>
              </a:rPr>
              <a:t> </a:t>
            </a:r>
            <a:r>
              <a:rPr lang="en-US" altLang="en-US" sz="2000" dirty="0" err="1" smtClean="0">
                <a:solidFill>
                  <a:schemeClr val="accent2"/>
                </a:solidFill>
                <a:latin typeface="Lucida Sans Typewriter" panose="020B0509030504030204" pitchFamily="49" charset="0"/>
              </a:rPr>
              <a:t>learn_conventions</a:t>
            </a:r>
            <a:r>
              <a:rPr lang="en-US" altLang="en-US" sz="2000" dirty="0" smtClean="0">
                <a:solidFill>
                  <a:schemeClr val="accent2"/>
                </a:solidFill>
                <a:latin typeface="Lucida Sans Typewriter" panose="020B0509030504030204" pitchFamily="49" charset="0"/>
              </a:rPr>
              <a:t>  ...  end</a:t>
            </a:r>
          </a:p>
          <a:p>
            <a:pPr lvl="1" eaLnBrk="1" hangingPunct="1">
              <a:lnSpc>
                <a:spcPct val="90000"/>
              </a:lnSpc>
              <a:buFontTx/>
              <a:buNone/>
            </a:pPr>
            <a:r>
              <a:rPr lang="en-US" altLang="en-US" sz="2000" dirty="0" err="1" smtClean="0">
                <a:solidFill>
                  <a:schemeClr val="accent2"/>
                </a:solidFill>
                <a:latin typeface="Lucida Sans Typewriter" panose="020B0509030504030204" pitchFamily="49" charset="0"/>
              </a:rPr>
              <a:t>def</a:t>
            </a:r>
            <a:r>
              <a:rPr lang="en-US" altLang="en-US" sz="2000" dirty="0" smtClean="0">
                <a:solidFill>
                  <a:schemeClr val="accent2"/>
                </a:solidFill>
                <a:latin typeface="Lucida Sans Typewriter" panose="020B0509030504030204" pitchFamily="49" charset="0"/>
              </a:rPr>
              <a:t> </a:t>
            </a:r>
            <a:r>
              <a:rPr lang="en-US" altLang="en-US" sz="2000" dirty="0" err="1" smtClean="0">
                <a:solidFill>
                  <a:schemeClr val="accent2"/>
                </a:solidFill>
                <a:latin typeface="Lucida Sans Typewriter" panose="020B0509030504030204" pitchFamily="49" charset="0"/>
              </a:rPr>
              <a:t>faculty_member</a:t>
            </a:r>
            <a:r>
              <a:rPr lang="en-US" altLang="en-US" sz="2000" dirty="0" smtClean="0">
                <a:solidFill>
                  <a:schemeClr val="accent2"/>
                </a:solidFill>
                <a:latin typeface="Lucida Sans Typewriter" panose="020B0509030504030204" pitchFamily="49" charset="0"/>
              </a:rPr>
              <a:t>?  ...  end</a:t>
            </a:r>
          </a:p>
          <a:p>
            <a:pPr lvl="1" eaLnBrk="1" hangingPunct="1">
              <a:lnSpc>
                <a:spcPct val="90000"/>
              </a:lnSpc>
              <a:buFontTx/>
              <a:buNone/>
            </a:pPr>
            <a:r>
              <a:rPr lang="en-US" altLang="en-US" sz="2000" dirty="0" err="1" smtClean="0">
                <a:solidFill>
                  <a:schemeClr val="accent2"/>
                </a:solidFill>
                <a:latin typeface="Lucida Sans Typewriter" panose="020B0509030504030204" pitchFamily="49" charset="0"/>
              </a:rPr>
              <a:t>def</a:t>
            </a:r>
            <a:r>
              <a:rPr lang="en-US" altLang="en-US" sz="2000" dirty="0" smtClean="0">
                <a:solidFill>
                  <a:schemeClr val="accent2"/>
                </a:solidFill>
                <a:latin typeface="Lucida Sans Typewriter" panose="020B0509030504030204" pitchFamily="49" charset="0"/>
              </a:rPr>
              <a:t> </a:t>
            </a:r>
            <a:r>
              <a:rPr lang="en-US" altLang="en-US" sz="2000" dirty="0" err="1" smtClean="0">
                <a:solidFill>
                  <a:schemeClr val="accent2"/>
                </a:solidFill>
                <a:latin typeface="Lucida Sans Typewriter" panose="020B0509030504030204" pitchFamily="49" charset="0"/>
              </a:rPr>
              <a:t>charge_credit_card</a:t>
            </a:r>
            <a:r>
              <a:rPr lang="en-US" altLang="en-US" sz="2000" dirty="0" smtClean="0">
                <a:solidFill>
                  <a:schemeClr val="accent2"/>
                </a:solidFill>
                <a:latin typeface="Lucida Sans Typewriter" panose="020B0509030504030204" pitchFamily="49" charset="0"/>
              </a:rPr>
              <a:t>!  ...  end</a:t>
            </a:r>
          </a:p>
          <a:p>
            <a:pPr eaLnBrk="1" hangingPunct="1">
              <a:lnSpc>
                <a:spcPct val="90000"/>
              </a:lnSpc>
            </a:pPr>
            <a:r>
              <a:rPr lang="en-US" altLang="en-US" sz="2800" dirty="0" smtClean="0">
                <a:solidFill>
                  <a:schemeClr val="tx2"/>
                </a:solidFill>
              </a:rPr>
              <a:t>CONSTANTS (scoped)</a:t>
            </a:r>
            <a:r>
              <a:rPr lang="en-US" altLang="en-US" sz="2800" dirty="0" smtClean="0"/>
              <a:t> &amp; </a:t>
            </a:r>
            <a:r>
              <a:rPr lang="en-US" altLang="en-US" sz="2800" dirty="0" smtClean="0">
                <a:solidFill>
                  <a:srgbClr val="FF0000"/>
                </a:solidFill>
              </a:rPr>
              <a:t>$GLOBALS (not scoped)</a:t>
            </a:r>
          </a:p>
          <a:p>
            <a:pPr lvl="1" eaLnBrk="1" hangingPunct="1">
              <a:lnSpc>
                <a:spcPct val="90000"/>
              </a:lnSpc>
              <a:buFontTx/>
              <a:buNone/>
            </a:pPr>
            <a:r>
              <a:rPr lang="en-US" altLang="en-US" sz="2400" dirty="0" smtClean="0">
                <a:solidFill>
                  <a:srgbClr val="0000FF"/>
                </a:solidFill>
                <a:latin typeface="Courier" pitchFamily="49" charset="0"/>
              </a:rPr>
              <a:t>	</a:t>
            </a:r>
            <a:r>
              <a:rPr lang="en-US" altLang="en-US" sz="2000" dirty="0" smtClean="0">
                <a:solidFill>
                  <a:schemeClr val="accent2"/>
                </a:solidFill>
                <a:latin typeface="Lucida Sans Typewriter" panose="020B0509030504030204" pitchFamily="49" charset="0"/>
              </a:rPr>
              <a:t>TEST_MODE = true          </a:t>
            </a:r>
            <a:r>
              <a:rPr lang="en-US" altLang="en-US" sz="2000" dirty="0" smtClean="0">
                <a:solidFill>
                  <a:srgbClr val="FF0000"/>
                </a:solidFill>
                <a:latin typeface="Lucida Sans Typewriter" panose="020B0509030504030204" pitchFamily="49" charset="0"/>
              </a:rPr>
              <a:t>$TEST_MODE = true</a:t>
            </a:r>
          </a:p>
          <a:p>
            <a:pPr eaLnBrk="1" hangingPunct="1">
              <a:lnSpc>
                <a:spcPct val="90000"/>
              </a:lnSpc>
            </a:pPr>
            <a:r>
              <a:rPr lang="en-US" altLang="en-US" sz="2800" i="1" dirty="0" smtClean="0"/>
              <a:t>symbols: </a:t>
            </a:r>
            <a:r>
              <a:rPr lang="en-US" altLang="en-US" sz="2800" dirty="0" smtClean="0"/>
              <a:t>like immutable string whose value is itself</a:t>
            </a:r>
            <a:r>
              <a:rPr lang="en-US" altLang="en-US" sz="2800" i="1" dirty="0" smtClean="0"/>
              <a:t> </a:t>
            </a:r>
          </a:p>
          <a:p>
            <a:pPr lvl="1" eaLnBrk="1" hangingPunct="1">
              <a:lnSpc>
                <a:spcPct val="90000"/>
              </a:lnSpc>
              <a:buFontTx/>
              <a:buNone/>
            </a:pPr>
            <a:r>
              <a:rPr lang="en-US" altLang="en-US" sz="2000" dirty="0" err="1" smtClean="0">
                <a:solidFill>
                  <a:schemeClr val="accent2"/>
                </a:solidFill>
                <a:latin typeface="Lucida Sans Typewriter" panose="020B0509030504030204" pitchFamily="49" charset="0"/>
              </a:rPr>
              <a:t>favorite_framework</a:t>
            </a:r>
            <a:r>
              <a:rPr lang="en-US" altLang="en-US" sz="2000" dirty="0" smtClean="0">
                <a:solidFill>
                  <a:schemeClr val="accent2"/>
                </a:solidFill>
                <a:latin typeface="Lucida Sans Typewriter" panose="020B0509030504030204" pitchFamily="49" charset="0"/>
              </a:rPr>
              <a:t> = </a:t>
            </a:r>
            <a:r>
              <a:rPr lang="en-US" altLang="en-US" sz="2000" dirty="0" smtClean="0">
                <a:solidFill>
                  <a:srgbClr val="FF0000"/>
                </a:solidFill>
                <a:latin typeface="Lucida Sans Typewriter" panose="020B0509030504030204" pitchFamily="49" charset="0"/>
              </a:rPr>
              <a:t>:rails</a:t>
            </a:r>
          </a:p>
          <a:p>
            <a:pPr lvl="1" eaLnBrk="1" hangingPunct="1">
              <a:lnSpc>
                <a:spcPct val="90000"/>
              </a:lnSpc>
              <a:buFontTx/>
              <a:buNone/>
            </a:pPr>
            <a:r>
              <a:rPr lang="en-US" altLang="en-US" sz="2000" dirty="0" smtClean="0">
                <a:solidFill>
                  <a:srgbClr val="FF0000"/>
                </a:solidFill>
                <a:latin typeface="Lucida Sans Typewriter" panose="020B0509030504030204" pitchFamily="49" charset="0"/>
              </a:rPr>
              <a:t>:</a:t>
            </a:r>
            <a:r>
              <a:rPr lang="en-US" altLang="en-US" sz="2000" dirty="0" err="1" smtClean="0">
                <a:solidFill>
                  <a:srgbClr val="FF0000"/>
                </a:solidFill>
                <a:latin typeface="Lucida Sans Typewriter" panose="020B0509030504030204" pitchFamily="49" charset="0"/>
              </a:rPr>
              <a:t>rails</a:t>
            </a:r>
            <a:r>
              <a:rPr lang="en-US" altLang="en-US" sz="2000" dirty="0" err="1" smtClean="0">
                <a:solidFill>
                  <a:schemeClr val="accent2"/>
                </a:solidFill>
                <a:latin typeface="Lucida Sans Typewriter" panose="020B0509030504030204" pitchFamily="49" charset="0"/>
              </a:rPr>
              <a:t>.to_s</a:t>
            </a:r>
            <a:r>
              <a:rPr lang="en-US" altLang="en-US" sz="2000" dirty="0" smtClean="0">
                <a:solidFill>
                  <a:schemeClr val="accent2"/>
                </a:solidFill>
                <a:latin typeface="Lucida Sans Typewriter" panose="020B0509030504030204" pitchFamily="49" charset="0"/>
              </a:rPr>
              <a:t>() == "rails"</a:t>
            </a:r>
          </a:p>
          <a:p>
            <a:pPr lvl="1" eaLnBrk="1" hangingPunct="1">
              <a:lnSpc>
                <a:spcPct val="90000"/>
              </a:lnSpc>
              <a:buFontTx/>
              <a:buNone/>
            </a:pPr>
            <a:r>
              <a:rPr lang="en-US" altLang="en-US" sz="2000" dirty="0" smtClean="0">
                <a:solidFill>
                  <a:schemeClr val="accent2"/>
                </a:solidFill>
                <a:latin typeface="Lucida Sans Typewriter" panose="020B0509030504030204" pitchFamily="49" charset="0"/>
              </a:rPr>
              <a:t>"rails".</a:t>
            </a:r>
            <a:r>
              <a:rPr lang="en-US" altLang="en-US" sz="2000" dirty="0" err="1" smtClean="0">
                <a:solidFill>
                  <a:schemeClr val="accent2"/>
                </a:solidFill>
                <a:latin typeface="Lucida Sans Typewriter" panose="020B0509030504030204" pitchFamily="49" charset="0"/>
              </a:rPr>
              <a:t>to_sym</a:t>
            </a:r>
            <a:r>
              <a:rPr lang="en-US" altLang="en-US" sz="2000" dirty="0" smtClean="0">
                <a:solidFill>
                  <a:schemeClr val="accent2"/>
                </a:solidFill>
                <a:latin typeface="Lucida Sans Typewriter" panose="020B0509030504030204" pitchFamily="49" charset="0"/>
              </a:rPr>
              <a:t>() == </a:t>
            </a:r>
            <a:r>
              <a:rPr lang="en-US" altLang="en-US" sz="2000" dirty="0" smtClean="0">
                <a:solidFill>
                  <a:srgbClr val="FF0000"/>
                </a:solidFill>
                <a:latin typeface="Lucida Sans Typewriter" panose="020B0509030504030204" pitchFamily="49" charset="0"/>
              </a:rPr>
              <a:t>:rails</a:t>
            </a:r>
          </a:p>
          <a:p>
            <a:pPr lvl="1" eaLnBrk="1" hangingPunct="1">
              <a:lnSpc>
                <a:spcPct val="90000"/>
              </a:lnSpc>
              <a:buFontTx/>
              <a:buNone/>
            </a:pPr>
            <a:r>
              <a:rPr lang="en-US" altLang="en-US" sz="2000" dirty="0" smtClean="0">
                <a:solidFill>
                  <a:srgbClr val="FF0000"/>
                </a:solidFill>
                <a:latin typeface="Lucida Sans Typewriter" panose="020B0509030504030204" pitchFamily="49" charset="0"/>
              </a:rPr>
              <a:t>:rails</a:t>
            </a:r>
            <a:r>
              <a:rPr lang="en-US" altLang="en-US" sz="2000" dirty="0" smtClean="0">
                <a:solidFill>
                  <a:srgbClr val="2D2D8A"/>
                </a:solidFill>
                <a:latin typeface="Lucida Sans Typewriter" panose="020B0509030504030204" pitchFamily="49" charset="0"/>
              </a:rPr>
              <a:t> == "rails"  # =&gt; false</a:t>
            </a:r>
          </a:p>
          <a:p>
            <a:pPr eaLnBrk="1" hangingPunct="1">
              <a:lnSpc>
                <a:spcPct val="90000"/>
              </a:lnSpc>
            </a:pPr>
            <a:endParaRPr lang="en-US" altLang="en-US" sz="2800" dirty="0"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p:txBody>
          <a:bodyPr/>
          <a:lstStyle/>
          <a:p>
            <a:r>
              <a:rPr lang="en-US" altLang="en-US" smtClean="0"/>
              <a:t>Variables, Arrays, Hashes</a:t>
            </a:r>
          </a:p>
        </p:txBody>
      </p:sp>
      <p:sp>
        <p:nvSpPr>
          <p:cNvPr id="3" name="Content Placeholder 2"/>
          <p:cNvSpPr>
            <a:spLocks noGrp="1"/>
          </p:cNvSpPr>
          <p:nvPr>
            <p:ph idx="1"/>
          </p:nvPr>
        </p:nvSpPr>
        <p:spPr>
          <a:xfrm>
            <a:off x="304800" y="1371600"/>
            <a:ext cx="8534400" cy="1905000"/>
          </a:xfrm>
        </p:spPr>
        <p:txBody>
          <a:bodyPr/>
          <a:lstStyle/>
          <a:p>
            <a:r>
              <a:rPr lang="en-US" altLang="en-US" smtClean="0"/>
              <a:t>There are no declarations!</a:t>
            </a:r>
          </a:p>
          <a:p>
            <a:pPr lvl="1"/>
            <a:r>
              <a:rPr lang="en-US" altLang="en-US" smtClean="0"/>
              <a:t>local variables must be assigned before use</a:t>
            </a:r>
          </a:p>
          <a:p>
            <a:pPr lvl="1"/>
            <a:r>
              <a:rPr lang="en-US" altLang="en-US" smtClean="0"/>
              <a:t>instance &amp; class variables ==</a:t>
            </a:r>
            <a:r>
              <a:rPr lang="en-US" altLang="en-US" sz="2400" smtClean="0">
                <a:solidFill>
                  <a:srgbClr val="333399"/>
                </a:solidFill>
                <a:latin typeface="Lucida Sans Typewriter" panose="020B0509030504030204" pitchFamily="49" charset="0"/>
              </a:rPr>
              <a:t>nil </a:t>
            </a:r>
            <a:r>
              <a:rPr lang="en-US" altLang="en-US" smtClean="0"/>
              <a:t>until assigned</a:t>
            </a:r>
          </a:p>
          <a:p>
            <a:r>
              <a:rPr lang="en-US" altLang="en-US" smtClean="0"/>
              <a:t>OK:  </a:t>
            </a:r>
            <a:r>
              <a:rPr lang="en-US" altLang="en-US" sz="2800" smtClean="0">
                <a:solidFill>
                  <a:srgbClr val="333399"/>
                </a:solidFill>
                <a:latin typeface="Lucida Sans Typewriter" panose="020B0509030504030204" pitchFamily="49" charset="0"/>
              </a:rPr>
              <a:t>x = 3; x = 'foo'</a:t>
            </a:r>
          </a:p>
          <a:p>
            <a:r>
              <a:rPr lang="en-US" altLang="en-US" smtClean="0">
                <a:solidFill>
                  <a:srgbClr val="FF0000"/>
                </a:solidFill>
              </a:rPr>
              <a:t>Wrong</a:t>
            </a:r>
            <a:r>
              <a:rPr lang="en-US" altLang="en-US" smtClean="0"/>
              <a:t>:  </a:t>
            </a:r>
            <a:r>
              <a:rPr lang="en-US" altLang="en-US" sz="2800" smtClean="0">
                <a:solidFill>
                  <a:srgbClr val="FF0000"/>
                </a:solidFill>
                <a:latin typeface="Lucida Sans Typewriter" panose="020B0509030504030204" pitchFamily="49" charset="0"/>
              </a:rPr>
              <a:t>Integer x=3</a:t>
            </a:r>
          </a:p>
          <a:p>
            <a:r>
              <a:rPr lang="en-US" altLang="en-US" smtClean="0"/>
              <a:t>Array:  </a:t>
            </a:r>
            <a:r>
              <a:rPr lang="en-US" altLang="en-US" sz="2800" smtClean="0">
                <a:solidFill>
                  <a:srgbClr val="333399"/>
                </a:solidFill>
                <a:latin typeface="Lucida Sans Typewriter" panose="020B0509030504030204" pitchFamily="49" charset="0"/>
              </a:rPr>
              <a:t>x = [1,'two',:three] </a:t>
            </a:r>
            <a:br>
              <a:rPr lang="en-US" altLang="en-US" sz="2800" smtClean="0">
                <a:solidFill>
                  <a:srgbClr val="333399"/>
                </a:solidFill>
                <a:latin typeface="Lucida Sans Typewriter" panose="020B0509030504030204" pitchFamily="49" charset="0"/>
              </a:rPr>
            </a:br>
            <a:r>
              <a:rPr lang="en-US" altLang="en-US" sz="2800" smtClean="0">
                <a:solidFill>
                  <a:srgbClr val="333399"/>
                </a:solidFill>
                <a:latin typeface="Lucida Sans Typewriter" panose="020B0509030504030204" pitchFamily="49" charset="0"/>
              </a:rPr>
              <a:t>      x[</a:t>
            </a:r>
            <a:r>
              <a:rPr lang="en-US" altLang="en-US" sz="2800" smtClean="0">
                <a:solidFill>
                  <a:srgbClr val="FF0000"/>
                </a:solidFill>
                <a:latin typeface="Lucida Sans Typewriter" panose="020B0509030504030204" pitchFamily="49" charset="0"/>
              </a:rPr>
              <a:t>1</a:t>
            </a:r>
            <a:r>
              <a:rPr lang="en-US" altLang="en-US" sz="2800" smtClean="0">
                <a:solidFill>
                  <a:srgbClr val="333399"/>
                </a:solidFill>
                <a:latin typeface="Lucida Sans Typewriter" panose="020B0509030504030204" pitchFamily="49" charset="0"/>
              </a:rPr>
              <a:t>] == 'two' ; x.length==3</a:t>
            </a:r>
          </a:p>
          <a:p>
            <a:r>
              <a:rPr lang="en-US" altLang="en-US" smtClean="0"/>
              <a:t>Hash:  </a:t>
            </a:r>
            <a:r>
              <a:rPr lang="en-US" altLang="en-US" sz="2800" smtClean="0">
                <a:solidFill>
                  <a:srgbClr val="333399"/>
                </a:solidFill>
                <a:latin typeface="Lucida Sans Typewriter" panose="020B0509030504030204" pitchFamily="49" charset="0"/>
              </a:rPr>
              <a:t>w = {'a'=&gt;1, :b=&gt;[2, 3]}  </a:t>
            </a:r>
            <a:br>
              <a:rPr lang="en-US" altLang="en-US" sz="2800" smtClean="0">
                <a:solidFill>
                  <a:srgbClr val="333399"/>
                </a:solidFill>
                <a:latin typeface="Lucida Sans Typewriter" panose="020B0509030504030204" pitchFamily="49" charset="0"/>
              </a:rPr>
            </a:br>
            <a:r>
              <a:rPr lang="en-US" altLang="en-US" sz="2800" smtClean="0">
                <a:solidFill>
                  <a:srgbClr val="333399"/>
                </a:solidFill>
                <a:latin typeface="Lucida Sans Typewriter" panose="020B0509030504030204" pitchFamily="49" charset="0"/>
              </a:rPr>
              <a:t>      w[:b][0] == 2</a:t>
            </a:r>
            <a:br>
              <a:rPr lang="en-US" altLang="en-US" sz="2800" smtClean="0">
                <a:solidFill>
                  <a:srgbClr val="333399"/>
                </a:solidFill>
                <a:latin typeface="Lucida Sans Typewriter" panose="020B0509030504030204" pitchFamily="49" charset="0"/>
              </a:rPr>
            </a:br>
            <a:r>
              <a:rPr lang="en-US" altLang="en-US" sz="2800" smtClean="0">
                <a:solidFill>
                  <a:srgbClr val="333399"/>
                </a:solidFill>
                <a:latin typeface="Lucida Sans Typewriter" panose="020B0509030504030204" pitchFamily="49" charset="0"/>
              </a:rPr>
              <a:t>      w.keys == ['a', :b]</a:t>
            </a:r>
            <a:endParaRPr lang="en-US" altLang="en-US" smtClean="0">
              <a:solidFill>
                <a:srgbClr val="333399"/>
              </a:solidFill>
              <a:latin typeface="Lucida Sans Typewriter" panose="020B0509030504030204" pitchFamily="49" charset="0"/>
            </a:endParaRPr>
          </a:p>
          <a:p>
            <a:pPr>
              <a:buFontTx/>
              <a:buNone/>
            </a:pPr>
            <a:endParaRPr lang="en-US"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ChangeArrowheads="1"/>
          </p:cNvSpPr>
          <p:nvPr>
            <p:ph type="title"/>
          </p:nvPr>
        </p:nvSpPr>
        <p:spPr/>
        <p:txBody>
          <a:bodyPr/>
          <a:lstStyle/>
          <a:p>
            <a:pPr eaLnBrk="1" hangingPunct="1"/>
            <a:r>
              <a:rPr lang="en-US" altLang="en-US" smtClean="0"/>
              <a:t>Methods</a:t>
            </a:r>
          </a:p>
        </p:txBody>
      </p:sp>
      <p:sp>
        <p:nvSpPr>
          <p:cNvPr id="114690" name="Rectangle 3"/>
          <p:cNvSpPr>
            <a:spLocks noGrp="1" noChangeArrowheads="1"/>
          </p:cNvSpPr>
          <p:nvPr>
            <p:ph idx="1"/>
          </p:nvPr>
        </p:nvSpPr>
        <p:spPr/>
        <p:txBody>
          <a:bodyPr/>
          <a:lstStyle/>
          <a:p>
            <a:pPr eaLnBrk="1" hangingPunct="1">
              <a:lnSpc>
                <a:spcPct val="90000"/>
              </a:lnSpc>
            </a:pPr>
            <a:r>
              <a:rPr lang="en-US" altLang="en-US" sz="2800" dirty="0" smtClean="0"/>
              <a:t>Everything (except </a:t>
            </a:r>
            <a:r>
              <a:rPr lang="en-US" altLang="en-US" sz="2800" dirty="0" err="1" smtClean="0"/>
              <a:t>fixnums</a:t>
            </a:r>
            <a:r>
              <a:rPr lang="en-US" altLang="en-US" sz="2800" dirty="0" smtClean="0"/>
              <a:t>) is pass-by-reference </a:t>
            </a:r>
          </a:p>
          <a:p>
            <a:pPr eaLnBrk="1" hangingPunct="1">
              <a:lnSpc>
                <a:spcPct val="90000"/>
              </a:lnSpc>
              <a:buFontTx/>
              <a:buNone/>
            </a:pPr>
            <a:endParaRPr lang="en-US" altLang="en-US" sz="2000" b="1" dirty="0" smtClean="0">
              <a:solidFill>
                <a:schemeClr val="accent2"/>
              </a:solidFill>
              <a:latin typeface="Courier New" panose="02070309020205020404" pitchFamily="49" charset="0"/>
            </a:endParaRPr>
          </a:p>
          <a:p>
            <a:pPr lvl="1" eaLnBrk="1" hangingPunct="1">
              <a:lnSpc>
                <a:spcPct val="90000"/>
              </a:lnSpc>
              <a:buFontTx/>
              <a:buNone/>
            </a:pPr>
            <a:r>
              <a:rPr lang="en-US" altLang="en-US" sz="2000" dirty="0" err="1" smtClean="0">
                <a:solidFill>
                  <a:schemeClr val="accent2"/>
                </a:solidFill>
                <a:latin typeface="Lucida Sans Typewriter" panose="020B0509030504030204" pitchFamily="49" charset="0"/>
              </a:rPr>
              <a:t>def</a:t>
            </a:r>
            <a:r>
              <a:rPr lang="en-US" altLang="en-US" sz="2000" dirty="0" smtClean="0">
                <a:latin typeface="Lucida Sans Typewriter" panose="020B0509030504030204" pitchFamily="49" charset="0"/>
              </a:rPr>
              <a:t> foo(</a:t>
            </a:r>
            <a:r>
              <a:rPr lang="en-US" altLang="en-US" sz="2000" dirty="0" err="1" smtClean="0">
                <a:latin typeface="Lucida Sans Typewriter" panose="020B0509030504030204" pitchFamily="49" charset="0"/>
              </a:rPr>
              <a:t>x,y</a:t>
            </a:r>
            <a:r>
              <a:rPr lang="en-US" altLang="en-US" sz="2000" dirty="0" smtClean="0">
                <a:latin typeface="Lucida Sans Typewriter" panose="020B0509030504030204" pitchFamily="49" charset="0"/>
              </a:rPr>
              <a:t>)			  </a:t>
            </a:r>
            <a:r>
              <a:rPr lang="en-US" altLang="en-US" sz="2000" dirty="0" smtClean="0">
                <a:solidFill>
                  <a:schemeClr val="accent2"/>
                </a:solidFill>
                <a:latin typeface="Lucida Sans Typewriter" panose="020B0509030504030204" pitchFamily="49" charset="0"/>
              </a:rPr>
              <a:t>  </a:t>
            </a:r>
          </a:p>
          <a:p>
            <a:pPr lvl="1" eaLnBrk="1" hangingPunct="1">
              <a:lnSpc>
                <a:spcPct val="90000"/>
              </a:lnSpc>
              <a:buFontTx/>
              <a:buNone/>
            </a:pPr>
            <a:r>
              <a:rPr lang="en-US" altLang="en-US" sz="2000" dirty="0" smtClean="0">
                <a:solidFill>
                  <a:schemeClr val="accent2"/>
                </a:solidFill>
                <a:latin typeface="Lucida Sans Typewriter" panose="020B0509030504030204" pitchFamily="49" charset="0"/>
              </a:rPr>
              <a:t>  return</a:t>
            </a:r>
            <a:r>
              <a:rPr lang="en-US" altLang="en-US" sz="2000" dirty="0" smtClean="0">
                <a:latin typeface="Lucida Sans Typewriter" panose="020B0509030504030204" pitchFamily="49" charset="0"/>
              </a:rPr>
              <a:t> [x,y+1]</a:t>
            </a:r>
          </a:p>
          <a:p>
            <a:pPr lvl="1" eaLnBrk="1" hangingPunct="1">
              <a:lnSpc>
                <a:spcPct val="90000"/>
              </a:lnSpc>
              <a:buFontTx/>
              <a:buNone/>
            </a:pPr>
            <a:r>
              <a:rPr lang="en-US" altLang="en-US" sz="2000" dirty="0" smtClean="0">
                <a:solidFill>
                  <a:schemeClr val="accent2"/>
                </a:solidFill>
                <a:latin typeface="Lucida Sans Typewriter" panose="020B0509030504030204" pitchFamily="49" charset="0"/>
              </a:rPr>
              <a:t>end</a:t>
            </a:r>
          </a:p>
          <a:p>
            <a:pPr lvl="1" eaLnBrk="1" hangingPunct="1">
              <a:lnSpc>
                <a:spcPct val="90000"/>
              </a:lnSpc>
              <a:buFontTx/>
              <a:buNone/>
            </a:pPr>
            <a:endParaRPr lang="en-US" altLang="en-US" sz="2000" dirty="0" smtClean="0">
              <a:solidFill>
                <a:schemeClr val="accent2"/>
              </a:solidFill>
              <a:latin typeface="Lucida Sans Typewriter" panose="020B0509030504030204" pitchFamily="49" charset="0"/>
            </a:endParaRPr>
          </a:p>
          <a:p>
            <a:pPr lvl="1" eaLnBrk="1" hangingPunct="1">
              <a:lnSpc>
                <a:spcPct val="90000"/>
              </a:lnSpc>
              <a:buFontTx/>
              <a:buNone/>
            </a:pPr>
            <a:r>
              <a:rPr lang="en-US" altLang="en-US" sz="2000" dirty="0" err="1" smtClean="0">
                <a:solidFill>
                  <a:schemeClr val="accent2"/>
                </a:solidFill>
                <a:latin typeface="Lucida Sans Typewriter" panose="020B0509030504030204" pitchFamily="49" charset="0"/>
              </a:rPr>
              <a:t>def</a:t>
            </a:r>
            <a:r>
              <a:rPr lang="en-US" altLang="en-US" sz="2000" dirty="0" smtClean="0">
                <a:latin typeface="Lucida Sans Typewriter" panose="020B0509030504030204" pitchFamily="49" charset="0"/>
              </a:rPr>
              <a:t> foo(</a:t>
            </a:r>
            <a:r>
              <a:rPr lang="en-US" altLang="en-US" sz="2000" dirty="0" err="1" smtClean="0">
                <a:latin typeface="Lucida Sans Typewriter" panose="020B0509030504030204" pitchFamily="49" charset="0"/>
              </a:rPr>
              <a:t>x,y</a:t>
            </a:r>
            <a:r>
              <a:rPr lang="en-US" altLang="en-US" sz="2000" dirty="0" smtClean="0">
                <a:latin typeface="Lucida Sans Typewriter" panose="020B0509030504030204" pitchFamily="49" charset="0"/>
              </a:rPr>
              <a:t>=0)  </a:t>
            </a:r>
            <a:r>
              <a:rPr lang="en-US" altLang="en-US" sz="2000" i="1" dirty="0" smtClean="0">
                <a:solidFill>
                  <a:schemeClr val="bg2"/>
                </a:solidFill>
                <a:latin typeface="Lucida Sans Typewriter" panose="020B0509030504030204" pitchFamily="49" charset="0"/>
              </a:rPr>
              <a:t># y is optional, 0 if omitted</a:t>
            </a:r>
          </a:p>
          <a:p>
            <a:pPr lvl="1" eaLnBrk="1" hangingPunct="1">
              <a:lnSpc>
                <a:spcPct val="90000"/>
              </a:lnSpc>
              <a:buFontTx/>
              <a:buNone/>
            </a:pPr>
            <a:r>
              <a:rPr lang="en-US" altLang="en-US" sz="2000" dirty="0" smtClean="0">
                <a:latin typeface="Lucida Sans Typewriter" panose="020B0509030504030204" pitchFamily="49" charset="0"/>
              </a:rPr>
              <a:t>  [x,y+1]       </a:t>
            </a:r>
            <a:r>
              <a:rPr lang="en-US" altLang="en-US" sz="2000" i="1" dirty="0" smtClean="0">
                <a:solidFill>
                  <a:srgbClr val="606060"/>
                </a:solidFill>
                <a:latin typeface="Lucida Sans Typewriter" panose="020B0509030504030204" pitchFamily="49" charset="0"/>
              </a:rPr>
              <a:t># last </a:t>
            </a:r>
            <a:r>
              <a:rPr lang="en-US" altLang="en-US" sz="2000" i="1" dirty="0" err="1" smtClean="0">
                <a:solidFill>
                  <a:srgbClr val="606060"/>
                </a:solidFill>
                <a:latin typeface="Lucida Sans Typewriter" panose="020B0509030504030204" pitchFamily="49" charset="0"/>
              </a:rPr>
              <a:t>exp</a:t>
            </a:r>
            <a:r>
              <a:rPr lang="en-US" altLang="en-US" sz="2000" i="1" dirty="0" smtClean="0">
                <a:solidFill>
                  <a:srgbClr val="606060"/>
                </a:solidFill>
                <a:latin typeface="Lucida Sans Typewriter" panose="020B0509030504030204" pitchFamily="49" charset="0"/>
              </a:rPr>
              <a:t> returned as result</a:t>
            </a:r>
          </a:p>
          <a:p>
            <a:pPr lvl="1" eaLnBrk="1" hangingPunct="1">
              <a:lnSpc>
                <a:spcPct val="90000"/>
              </a:lnSpc>
              <a:buFontTx/>
              <a:buNone/>
            </a:pPr>
            <a:r>
              <a:rPr lang="en-US" altLang="en-US" sz="2000" dirty="0" smtClean="0">
                <a:solidFill>
                  <a:schemeClr val="accent2"/>
                </a:solidFill>
                <a:latin typeface="Lucida Sans Typewriter" panose="020B0509030504030204" pitchFamily="49" charset="0"/>
              </a:rPr>
              <a:t>end</a:t>
            </a:r>
          </a:p>
          <a:p>
            <a:pPr lvl="1" eaLnBrk="1" hangingPunct="1">
              <a:lnSpc>
                <a:spcPct val="90000"/>
              </a:lnSpc>
              <a:buFontTx/>
              <a:buNone/>
            </a:pPr>
            <a:endParaRPr lang="en-US" altLang="en-US" sz="2000" dirty="0" smtClean="0">
              <a:solidFill>
                <a:schemeClr val="accent2"/>
              </a:solidFill>
              <a:latin typeface="Lucida Sans Typewriter" panose="020B0509030504030204" pitchFamily="49" charset="0"/>
            </a:endParaRPr>
          </a:p>
          <a:p>
            <a:pPr lvl="1" eaLnBrk="1" hangingPunct="1">
              <a:lnSpc>
                <a:spcPct val="90000"/>
              </a:lnSpc>
              <a:buFontTx/>
              <a:buNone/>
            </a:pPr>
            <a:r>
              <a:rPr lang="en-US" altLang="en-US" sz="2000" dirty="0" err="1" smtClean="0">
                <a:solidFill>
                  <a:schemeClr val="accent2"/>
                </a:solidFill>
                <a:latin typeface="Lucida Sans Typewriter" panose="020B0509030504030204" pitchFamily="49" charset="0"/>
              </a:rPr>
              <a:t>def</a:t>
            </a:r>
            <a:r>
              <a:rPr lang="en-US" altLang="en-US" sz="2000" dirty="0" smtClean="0">
                <a:latin typeface="Lucida Sans Typewriter" panose="020B0509030504030204" pitchFamily="49" charset="0"/>
              </a:rPr>
              <a:t> foo(</a:t>
            </a:r>
            <a:r>
              <a:rPr lang="en-US" altLang="en-US" sz="2000" dirty="0" err="1" smtClean="0">
                <a:latin typeface="Lucida Sans Typewriter" panose="020B0509030504030204" pitchFamily="49" charset="0"/>
              </a:rPr>
              <a:t>x,y</a:t>
            </a:r>
            <a:r>
              <a:rPr lang="en-US" altLang="en-US" sz="2000" dirty="0" smtClean="0">
                <a:latin typeface="Lucida Sans Typewriter" panose="020B0509030504030204" pitchFamily="49" charset="0"/>
              </a:rPr>
              <a:t>=0) ; [x,y+1] ; </a:t>
            </a:r>
            <a:r>
              <a:rPr lang="en-US" altLang="en-US" sz="2000" dirty="0" smtClean="0">
                <a:solidFill>
                  <a:schemeClr val="accent2"/>
                </a:solidFill>
                <a:latin typeface="Lucida Sans Typewriter" panose="020B0509030504030204" pitchFamily="49" charset="0"/>
              </a:rPr>
              <a:t>end</a:t>
            </a:r>
          </a:p>
          <a:p>
            <a:pPr eaLnBrk="1" hangingPunct="1">
              <a:lnSpc>
                <a:spcPct val="90000"/>
              </a:lnSpc>
              <a:buFontTx/>
              <a:buNone/>
            </a:pPr>
            <a:endParaRPr lang="en-US" altLang="en-US" sz="2400" dirty="0" smtClean="0">
              <a:solidFill>
                <a:schemeClr val="accent2"/>
              </a:solidFill>
              <a:latin typeface="Lucida Sans Typewriter" panose="020B0509030504030204" pitchFamily="49" charset="0"/>
            </a:endParaRPr>
          </a:p>
          <a:p>
            <a:pPr eaLnBrk="1" hangingPunct="1">
              <a:lnSpc>
                <a:spcPct val="90000"/>
              </a:lnSpc>
            </a:pPr>
            <a:r>
              <a:rPr lang="en-US" altLang="en-US" sz="2800" dirty="0" smtClean="0"/>
              <a:t>Call with:  </a:t>
            </a:r>
            <a:r>
              <a:rPr lang="en-US" altLang="en-US" sz="2400" dirty="0" err="1" smtClean="0">
                <a:solidFill>
                  <a:schemeClr val="accent2"/>
                </a:solidFill>
                <a:latin typeface="Lucida Sans Typewriter" panose="020B0509030504030204" pitchFamily="49" charset="0"/>
              </a:rPr>
              <a:t>a,b</a:t>
            </a:r>
            <a:r>
              <a:rPr lang="en-US" altLang="en-US" sz="2400" dirty="0" smtClean="0">
                <a:solidFill>
                  <a:schemeClr val="accent2"/>
                </a:solidFill>
                <a:latin typeface="Lucida Sans Typewriter" panose="020B0509030504030204" pitchFamily="49" charset="0"/>
              </a:rPr>
              <a:t> = foo(</a:t>
            </a:r>
            <a:r>
              <a:rPr lang="en-US" altLang="en-US" sz="2400" dirty="0" err="1" smtClean="0">
                <a:solidFill>
                  <a:schemeClr val="accent2"/>
                </a:solidFill>
                <a:latin typeface="Lucida Sans Typewriter" panose="020B0509030504030204" pitchFamily="49" charset="0"/>
              </a:rPr>
              <a:t>x,y</a:t>
            </a:r>
            <a:r>
              <a:rPr lang="en-US" altLang="en-US" sz="2400" dirty="0" smtClean="0">
                <a:solidFill>
                  <a:schemeClr val="accent2"/>
                </a:solidFill>
                <a:latin typeface="Lucida Sans Typewriter" panose="020B0509030504030204" pitchFamily="49" charset="0"/>
              </a:rPr>
              <a:t>)</a:t>
            </a:r>
            <a:br>
              <a:rPr lang="en-US" altLang="en-US" sz="2400" dirty="0" smtClean="0">
                <a:solidFill>
                  <a:schemeClr val="accent2"/>
                </a:solidFill>
                <a:latin typeface="Lucida Sans Typewriter" panose="020B0509030504030204" pitchFamily="49" charset="0"/>
              </a:rPr>
            </a:br>
            <a:r>
              <a:rPr lang="en-US" altLang="en-US" sz="2800" dirty="0" smtClean="0"/>
              <a:t>or</a:t>
            </a:r>
            <a:r>
              <a:rPr lang="en-US" altLang="en-US" sz="2400" dirty="0" smtClean="0">
                <a:solidFill>
                  <a:schemeClr val="accent2"/>
                </a:solidFill>
                <a:latin typeface="Lucida Sans Typewriter" panose="020B0509030504030204" pitchFamily="49" charset="0"/>
              </a:rPr>
              <a:t>       </a:t>
            </a:r>
            <a:r>
              <a:rPr lang="en-US" altLang="en-US" sz="2400" dirty="0" err="1" smtClean="0">
                <a:solidFill>
                  <a:schemeClr val="accent2"/>
                </a:solidFill>
                <a:latin typeface="Lucida Sans Typewriter" panose="020B0509030504030204" pitchFamily="49" charset="0"/>
              </a:rPr>
              <a:t>a,b</a:t>
            </a:r>
            <a:r>
              <a:rPr lang="en-US" altLang="en-US" sz="2400" dirty="0" smtClean="0">
                <a:solidFill>
                  <a:schemeClr val="accent2"/>
                </a:solidFill>
                <a:latin typeface="Lucida Sans Typewriter" panose="020B0509030504030204" pitchFamily="49" charset="0"/>
              </a:rPr>
              <a:t> = foo(x) </a:t>
            </a:r>
            <a:r>
              <a:rPr lang="en-US" altLang="en-US" sz="2800" dirty="0" smtClean="0"/>
              <a:t>when optional </a:t>
            </a:r>
            <a:r>
              <a:rPr lang="en-US" altLang="en-US" sz="2800" dirty="0" err="1" smtClean="0"/>
              <a:t>arg</a:t>
            </a:r>
            <a:r>
              <a:rPr lang="en-US" altLang="en-US" sz="2800" dirty="0" smtClean="0"/>
              <a:t> used</a:t>
            </a:r>
            <a:r>
              <a:rPr lang="en-US" altLang="en-US" sz="2400" dirty="0" smtClean="0">
                <a:solidFill>
                  <a:schemeClr val="accent2"/>
                </a:solidFill>
                <a:latin typeface="Lucida Sans Typewriter" panose="020B0509030504030204" pitchFamily="49" charset="0"/>
              </a:rPr>
              <a:t>  </a:t>
            </a:r>
            <a:endParaRPr lang="en-US" altLang="en-US" sz="2400" dirty="0" smtClean="0">
              <a:latin typeface="Lucida Sans Typewriter" panose="020B0509030504030204" pitchFamily="49" charset="0"/>
            </a:endParaRPr>
          </a:p>
          <a:p>
            <a:pPr eaLnBrk="1" hangingPunct="1">
              <a:lnSpc>
                <a:spcPct val="90000"/>
              </a:lnSpc>
              <a:buFontTx/>
              <a:buNone/>
            </a:pPr>
            <a:endParaRPr lang="en-US" altLang="en-US" sz="2400" dirty="0" smtClean="0">
              <a:latin typeface="Lucida Sans Typewriter" panose="020B0509030504030204" pitchFamily="49" charset="0"/>
            </a:endParaRPr>
          </a:p>
        </p:txBody>
      </p:sp>
    </p:spTree>
  </p:cSld>
  <p:clrMapOvr>
    <a:masterClrMapping/>
  </p:clrMapOvr>
  <p:transition advTm="7810"/>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p:txBody>
          <a:bodyPr/>
          <a:lstStyle/>
          <a:p>
            <a:r>
              <a:rPr lang="en-US" altLang="en-US" smtClean="0"/>
              <a:t>Basic Constructs</a:t>
            </a:r>
          </a:p>
        </p:txBody>
      </p:sp>
      <p:sp>
        <p:nvSpPr>
          <p:cNvPr id="116738" name="Content Placeholder 2"/>
          <p:cNvSpPr>
            <a:spLocks noGrp="1"/>
          </p:cNvSpPr>
          <p:nvPr>
            <p:ph idx="1"/>
          </p:nvPr>
        </p:nvSpPr>
        <p:spPr>
          <a:xfrm>
            <a:off x="114300" y="1219200"/>
            <a:ext cx="8915400" cy="4754563"/>
          </a:xfrm>
        </p:spPr>
        <p:txBody>
          <a:bodyPr/>
          <a:lstStyle/>
          <a:p>
            <a:r>
              <a:rPr lang="en-US" altLang="en-US" dirty="0" smtClean="0"/>
              <a:t>Statements end with ';' or newline, but can span line if parsing is unambiguous</a:t>
            </a:r>
          </a:p>
          <a:p>
            <a:pPr marL="0" lvl="1" indent="0">
              <a:buFontTx/>
              <a:buNone/>
            </a:pPr>
            <a:r>
              <a:rPr lang="en-US" altLang="en-US" sz="2400" dirty="0" smtClean="0">
                <a:solidFill>
                  <a:srgbClr val="008000"/>
                </a:solidFill>
                <a:latin typeface="Zapf Dingbats" pitchFamily="-84" charset="2"/>
              </a:rPr>
              <a:t>✔</a:t>
            </a:r>
            <a:r>
              <a:rPr lang="en-US" altLang="en-US" sz="2400" dirty="0" smtClean="0">
                <a:solidFill>
                  <a:srgbClr val="008000"/>
                </a:solidFill>
                <a:latin typeface="Lucida Sans Typewriter" panose="020B0509030504030204" pitchFamily="49" charset="0"/>
              </a:rPr>
              <a:t>raise("Boom!") unless </a:t>
            </a:r>
            <a:r>
              <a:rPr lang="en-US" altLang="en-US" sz="2400" dirty="0" smtClean="0">
                <a:latin typeface="Lucida Sans Typewriter" panose="020B0509030504030204" pitchFamily="49" charset="0"/>
              </a:rPr>
              <a:t> </a:t>
            </a:r>
            <a:r>
              <a:rPr lang="en-US" altLang="en-US" sz="2400" dirty="0" smtClean="0">
                <a:solidFill>
                  <a:srgbClr val="FF0000"/>
                </a:solidFill>
                <a:latin typeface="Zapf Dingbats" pitchFamily="-84" charset="2"/>
              </a:rPr>
              <a:t>✖ </a:t>
            </a:r>
            <a:r>
              <a:rPr lang="en-US" altLang="en-US" sz="2400" dirty="0" smtClean="0">
                <a:solidFill>
                  <a:srgbClr val="FF0000"/>
                </a:solidFill>
                <a:latin typeface="Lucida Sans Typewriter" panose="020B0509030504030204" pitchFamily="49" charset="0"/>
              </a:rPr>
              <a:t>raise("Boom!")    </a:t>
            </a:r>
            <a:r>
              <a:rPr lang="en-US" altLang="en-US" sz="2400" dirty="0" smtClean="0">
                <a:latin typeface="Lucida Sans Typewriter" panose="020B0509030504030204" pitchFamily="49" charset="0"/>
              </a:rPr>
              <a:t/>
            </a:r>
            <a:br>
              <a:rPr lang="en-US" altLang="en-US" sz="2400" dirty="0" smtClean="0">
                <a:latin typeface="Lucida Sans Typewriter" panose="020B0509030504030204" pitchFamily="49" charset="0"/>
              </a:rPr>
            </a:br>
            <a:r>
              <a:rPr lang="en-US" altLang="en-US" sz="2400" dirty="0" smtClean="0">
                <a:latin typeface="Lucida Sans Typewriter" panose="020B0509030504030204" pitchFamily="49" charset="0"/>
              </a:rPr>
              <a:t>   </a:t>
            </a:r>
            <a:r>
              <a:rPr lang="en-US" altLang="en-US" sz="2400" dirty="0" err="1" smtClean="0">
                <a:solidFill>
                  <a:srgbClr val="008000"/>
                </a:solidFill>
                <a:latin typeface="Lucida Sans Typewriter" panose="020B0509030504030204" pitchFamily="49" charset="0"/>
              </a:rPr>
              <a:t>ship_stable</a:t>
            </a:r>
            <a:r>
              <a:rPr lang="en-US" altLang="en-US" sz="2400" dirty="0" smtClean="0">
                <a:solidFill>
                  <a:srgbClr val="008000"/>
                </a:solidFill>
                <a:latin typeface="Lucida Sans Typewriter" panose="020B0509030504030204" pitchFamily="49" charset="0"/>
              </a:rPr>
              <a:t>	        </a:t>
            </a:r>
            <a:r>
              <a:rPr lang="en-US" altLang="en-US" sz="2400" dirty="0" smtClean="0">
                <a:latin typeface="Lucida Sans Typewriter" panose="020B0509030504030204" pitchFamily="49" charset="0"/>
              </a:rPr>
              <a:t>    </a:t>
            </a:r>
            <a:r>
              <a:rPr lang="en-US" altLang="en-US" sz="2400" dirty="0" smtClean="0">
                <a:solidFill>
                  <a:srgbClr val="FF0000"/>
                </a:solidFill>
                <a:latin typeface="Lucida Sans Typewriter" panose="020B0509030504030204" pitchFamily="49" charset="0"/>
              </a:rPr>
              <a:t>unless (</a:t>
            </a:r>
            <a:r>
              <a:rPr lang="en-US" altLang="en-US" sz="2400" dirty="0" err="1" smtClean="0">
                <a:solidFill>
                  <a:srgbClr val="FF0000"/>
                </a:solidFill>
                <a:latin typeface="Lucida Sans Typewriter" panose="020B0509030504030204" pitchFamily="49" charset="0"/>
              </a:rPr>
              <a:t>ship_stable</a:t>
            </a:r>
            <a:r>
              <a:rPr lang="en-US" altLang="en-US" sz="2400" dirty="0" smtClean="0">
                <a:solidFill>
                  <a:srgbClr val="FF0000"/>
                </a:solidFill>
                <a:latin typeface="Lucida Sans Typewriter" panose="020B0509030504030204" pitchFamily="49" charset="0"/>
              </a:rPr>
              <a:t>)</a:t>
            </a:r>
          </a:p>
          <a:p>
            <a:r>
              <a:rPr lang="en-US" altLang="en-US" dirty="0" smtClean="0"/>
              <a:t>Basic Comparisons &amp; Booleans: </a:t>
            </a:r>
            <a:br>
              <a:rPr lang="en-US" altLang="en-US" dirty="0" smtClean="0"/>
            </a:br>
            <a:r>
              <a:rPr lang="en-US" altLang="en-US" sz="2800" dirty="0" smtClean="0">
                <a:solidFill>
                  <a:schemeClr val="accent2"/>
                </a:solidFill>
                <a:latin typeface="Lucida Sans Typewriter" panose="020B0509030504030204" pitchFamily="49" charset="0"/>
              </a:rPr>
              <a:t>== != &lt; &gt;  =~  !~  true   false nil</a:t>
            </a:r>
            <a:r>
              <a:rPr lang="en-US" altLang="en-US" dirty="0" smtClean="0"/>
              <a:t>  </a:t>
            </a:r>
          </a:p>
          <a:p>
            <a:r>
              <a:rPr lang="en-US" altLang="en-US" dirty="0" smtClean="0"/>
              <a:t> The usual control flow constructs</a:t>
            </a:r>
          </a:p>
        </p:txBody>
      </p:sp>
      <p:pic>
        <p:nvPicPr>
          <p:cNvPr id="116739" name="Picture 3"/>
          <p:cNvPicPr>
            <a:picLocks noChangeAspect="1"/>
          </p:cNvPicPr>
          <p:nvPr/>
        </p:nvPicPr>
        <p:blipFill>
          <a:blip r:embed="rId3">
            <a:extLst>
              <a:ext uri="{28A0092B-C50C-407E-A947-70E740481C1C}">
                <a14:useLocalDpi xmlns:a14="http://schemas.microsoft.com/office/drawing/2010/main" val="0"/>
              </a:ext>
            </a:extLst>
          </a:blip>
          <a:srcRect t="658" b="10811"/>
          <a:stretch>
            <a:fillRect/>
          </a:stretch>
        </p:blipFill>
        <p:spPr bwMode="auto">
          <a:xfrm>
            <a:off x="1295400" y="4724400"/>
            <a:ext cx="613410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altLang="en-US" dirty="0" smtClean="0"/>
              <a:t>How Well </a:t>
            </a:r>
            <a:r>
              <a:rPr lang="en-US" altLang="en-US" dirty="0"/>
              <a:t>D</a:t>
            </a:r>
            <a:r>
              <a:rPr lang="en-US" altLang="en-US" dirty="0" smtClean="0"/>
              <a:t>oes Waterfall Work?</a:t>
            </a:r>
          </a:p>
        </p:txBody>
      </p:sp>
      <p:sp>
        <p:nvSpPr>
          <p:cNvPr id="64515" name="Content Placeholder 2"/>
          <p:cNvSpPr>
            <a:spLocks noGrp="1"/>
          </p:cNvSpPr>
          <p:nvPr>
            <p:ph idx="1"/>
          </p:nvPr>
        </p:nvSpPr>
        <p:spPr/>
        <p:txBody>
          <a:bodyPr/>
          <a:lstStyle/>
          <a:p>
            <a:r>
              <a:rPr lang="en-US" altLang="en-US" i="1" dirty="0" smtClean="0"/>
              <a:t>And the users exclaimed with a laugh and a taunt: </a:t>
            </a:r>
            <a:r>
              <a:rPr lang="ja-JP" altLang="en-US" i="1" dirty="0" smtClean="0"/>
              <a:t>“</a:t>
            </a:r>
            <a:r>
              <a:rPr lang="en-US" altLang="ja-JP" i="1" dirty="0" smtClean="0"/>
              <a:t>It’s just what we asked for, but not what we want.</a:t>
            </a:r>
            <a:r>
              <a:rPr lang="ja-JP" altLang="en-US" i="1" dirty="0" smtClean="0"/>
              <a:t>”</a:t>
            </a:r>
            <a:endParaRPr lang="en-US" altLang="ja-JP" i="1" dirty="0" smtClean="0"/>
          </a:p>
          <a:p>
            <a:pPr lvl="1"/>
            <a:r>
              <a:rPr lang="en-US" altLang="en-US" i="1" dirty="0" smtClean="0"/>
              <a:t>Anonymous</a:t>
            </a:r>
          </a:p>
          <a:p>
            <a:r>
              <a:rPr lang="en-US" altLang="en-US" dirty="0" smtClean="0"/>
              <a:t>Often when customer sees it, wants changes to SW product</a:t>
            </a:r>
            <a:br>
              <a:rPr lang="en-US" altLang="en-US" dirty="0" smtClean="0"/>
            </a:br>
            <a:endParaRPr lang="en-US" altLang="en-US" dirty="0" smtClean="0"/>
          </a:p>
          <a:p>
            <a:endParaRPr lang="en-US" altLang="en-US" dirty="0" smtClean="0"/>
          </a:p>
        </p:txBody>
      </p:sp>
      <p:sp>
        <p:nvSpPr>
          <p:cNvPr id="1945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10CB8C8-FE9B-46B3-8D95-76248FD7306C}" type="slidenum">
              <a:rPr lang="en-US" altLang="en-US" sz="1400">
                <a:latin typeface="Helvetica" panose="020B0604020202020204" pitchFamily="34" charset="0"/>
              </a:rPr>
              <a:pPr eaLnBrk="1" hangingPunct="1"/>
              <a:t>7</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a:spLocks noGrp="1"/>
          </p:cNvSpPr>
          <p:nvPr>
            <p:ph type="title"/>
          </p:nvPr>
        </p:nvSpPr>
        <p:spPr/>
        <p:txBody>
          <a:bodyPr/>
          <a:lstStyle/>
          <a:p>
            <a:r>
              <a:rPr lang="en-US" altLang="en-US" smtClean="0"/>
              <a:t>Strings &amp; Regular Expressions</a:t>
            </a:r>
            <a:br>
              <a:rPr lang="en-US" altLang="en-US" smtClean="0"/>
            </a:br>
            <a:r>
              <a:rPr lang="en-US" altLang="en-US" sz="2800" smtClean="0"/>
              <a:t>(try rubular.com for your regex needs!)</a:t>
            </a:r>
          </a:p>
        </p:txBody>
      </p:sp>
      <p:sp>
        <p:nvSpPr>
          <p:cNvPr id="19459" name="Content Placeholder 2"/>
          <p:cNvSpPr>
            <a:spLocks noGrp="1"/>
          </p:cNvSpPr>
          <p:nvPr>
            <p:ph idx="1"/>
          </p:nvPr>
        </p:nvSpPr>
        <p:spPr/>
        <p:txBody>
          <a:bodyPr/>
          <a:lstStyle/>
          <a:p>
            <a:pPr>
              <a:buFontTx/>
              <a:buNone/>
            </a:pPr>
            <a:r>
              <a:rPr lang="en-US" altLang="en-US" sz="2400" dirty="0" smtClean="0">
                <a:solidFill>
                  <a:schemeClr val="accent2"/>
                </a:solidFill>
                <a:latin typeface="Lucida Sans Typewriter" panose="020B0509030504030204" pitchFamily="49" charset="0"/>
              </a:rPr>
              <a:t>"string", %Q{string}, 'string', %q{string}</a:t>
            </a:r>
          </a:p>
          <a:p>
            <a:pPr>
              <a:buFontTx/>
              <a:buNone/>
            </a:pPr>
            <a:r>
              <a:rPr lang="en-US" altLang="en-US" sz="2400" dirty="0" smtClean="0">
                <a:solidFill>
                  <a:schemeClr val="accent2"/>
                </a:solidFill>
                <a:latin typeface="Lucida Sans Typewriter" panose="020B0509030504030204" pitchFamily="49" charset="0"/>
              </a:rPr>
              <a:t>a=41 ; "The answer is #{a+1}"</a:t>
            </a:r>
          </a:p>
          <a:p>
            <a:r>
              <a:rPr lang="en-US" altLang="en-US" dirty="0" smtClean="0"/>
              <a:t>match a string against a </a:t>
            </a:r>
            <a:r>
              <a:rPr lang="en-US" altLang="en-US" dirty="0" err="1" smtClean="0"/>
              <a:t>regexp</a:t>
            </a:r>
            <a:r>
              <a:rPr lang="en-US" altLang="en-US" dirty="0" smtClean="0"/>
              <a:t>:</a:t>
            </a:r>
          </a:p>
          <a:p>
            <a:pPr lvl="1">
              <a:buFontTx/>
              <a:buNone/>
            </a:pPr>
            <a:r>
              <a:rPr lang="en-US" altLang="en-US" sz="2400" dirty="0" smtClean="0">
                <a:solidFill>
                  <a:schemeClr val="accent2"/>
                </a:solidFill>
                <a:latin typeface="Lucida Sans Typewriter" panose="020B0509030504030204" pitchFamily="49" charset="0"/>
              </a:rPr>
              <a:t>"fox@berkeley.EDU" =~ </a:t>
            </a:r>
            <a:r>
              <a:rPr lang="en-US" altLang="en-US" sz="2400" dirty="0" smtClean="0">
                <a:solidFill>
                  <a:srgbClr val="FF0000"/>
                </a:solidFill>
                <a:latin typeface="Lucida Sans Typewriter" panose="020B0509030504030204" pitchFamily="49" charset="0"/>
              </a:rPr>
              <a:t>/</a:t>
            </a:r>
            <a:r>
              <a:rPr lang="en-US" altLang="en-US" sz="2400" dirty="0" smtClean="0">
                <a:solidFill>
                  <a:schemeClr val="accent2"/>
                </a:solidFill>
                <a:latin typeface="Lucida Sans Typewriter" panose="020B0509030504030204" pitchFamily="49" charset="0"/>
              </a:rPr>
              <a:t>(.*)@(.*)\.</a:t>
            </a:r>
            <a:r>
              <a:rPr lang="en-US" altLang="en-US" sz="2400" dirty="0" err="1" smtClean="0">
                <a:solidFill>
                  <a:schemeClr val="accent2"/>
                </a:solidFill>
                <a:latin typeface="Lucida Sans Typewriter" panose="020B0509030504030204" pitchFamily="49" charset="0"/>
              </a:rPr>
              <a:t>edu</a:t>
            </a:r>
            <a:r>
              <a:rPr lang="en-US" altLang="en-US" sz="2400" dirty="0" smtClean="0">
                <a:solidFill>
                  <a:schemeClr val="accent2"/>
                </a:solidFill>
                <a:latin typeface="Lucida Sans Typewriter" panose="020B0509030504030204" pitchFamily="49" charset="0"/>
              </a:rPr>
              <a:t>$</a:t>
            </a:r>
            <a:r>
              <a:rPr lang="en-US" altLang="en-US" sz="2400" dirty="0" smtClean="0">
                <a:solidFill>
                  <a:srgbClr val="FF0000"/>
                </a:solidFill>
                <a:latin typeface="Lucida Sans Typewriter" panose="020B0509030504030204" pitchFamily="49" charset="0"/>
              </a:rPr>
              <a:t>/</a:t>
            </a:r>
            <a:r>
              <a:rPr lang="en-US" altLang="en-US" sz="2400" dirty="0" err="1" smtClean="0">
                <a:solidFill>
                  <a:srgbClr val="FF0000"/>
                </a:solidFill>
                <a:latin typeface="Lucida Sans Typewriter" panose="020B0509030504030204" pitchFamily="49" charset="0"/>
              </a:rPr>
              <a:t>i</a:t>
            </a:r>
            <a:endParaRPr lang="en-US" altLang="en-US" sz="2400" dirty="0" smtClean="0">
              <a:solidFill>
                <a:srgbClr val="FF0000"/>
              </a:solidFill>
              <a:latin typeface="Lucida Sans Typewriter" panose="020B0509030504030204" pitchFamily="49" charset="0"/>
            </a:endParaRPr>
          </a:p>
          <a:p>
            <a:pPr lvl="1">
              <a:buFontTx/>
              <a:buNone/>
            </a:pPr>
            <a:r>
              <a:rPr lang="en-US" altLang="en-US" sz="2400" dirty="0" smtClean="0">
                <a:solidFill>
                  <a:srgbClr val="FF0000"/>
                </a:solidFill>
                <a:latin typeface="Lucida Sans Typewriter" panose="020B0509030504030204" pitchFamily="49" charset="0"/>
              </a:rPr>
              <a:t>/</a:t>
            </a:r>
            <a:r>
              <a:rPr lang="en-US" altLang="en-US" sz="2400" dirty="0" smtClean="0">
                <a:solidFill>
                  <a:schemeClr val="accent2"/>
                </a:solidFill>
                <a:latin typeface="Lucida Sans Typewriter" panose="020B0509030504030204" pitchFamily="49" charset="0"/>
              </a:rPr>
              <a:t>(.*)@(.*)\.</a:t>
            </a:r>
            <a:r>
              <a:rPr lang="en-US" altLang="en-US" sz="2400" dirty="0" err="1" smtClean="0">
                <a:solidFill>
                  <a:schemeClr val="accent2"/>
                </a:solidFill>
                <a:latin typeface="Lucida Sans Typewriter" panose="020B0509030504030204" pitchFamily="49" charset="0"/>
              </a:rPr>
              <a:t>edu</a:t>
            </a:r>
            <a:r>
              <a:rPr lang="en-US" altLang="en-US" sz="2400" dirty="0" smtClean="0">
                <a:solidFill>
                  <a:schemeClr val="accent2"/>
                </a:solidFill>
                <a:latin typeface="Lucida Sans Typewriter" panose="020B0509030504030204" pitchFamily="49" charset="0"/>
              </a:rPr>
              <a:t>$</a:t>
            </a:r>
            <a:r>
              <a:rPr lang="en-US" altLang="en-US" sz="2400" dirty="0" smtClean="0">
                <a:solidFill>
                  <a:srgbClr val="FF0000"/>
                </a:solidFill>
                <a:latin typeface="Lucida Sans Typewriter" panose="020B0509030504030204" pitchFamily="49" charset="0"/>
              </a:rPr>
              <a:t>/</a:t>
            </a:r>
            <a:r>
              <a:rPr lang="en-US" altLang="en-US" sz="2400" dirty="0" err="1" smtClean="0">
                <a:solidFill>
                  <a:srgbClr val="FF0000"/>
                </a:solidFill>
                <a:latin typeface="Lucida Sans Typewriter" panose="020B0509030504030204" pitchFamily="49" charset="0"/>
              </a:rPr>
              <a:t>i</a:t>
            </a:r>
            <a:r>
              <a:rPr lang="en-US" altLang="en-US" sz="2400" dirty="0" smtClean="0">
                <a:solidFill>
                  <a:schemeClr val="accent2"/>
                </a:solidFill>
                <a:latin typeface="Lucida Sans Typewriter" panose="020B0509030504030204" pitchFamily="49" charset="0"/>
              </a:rPr>
              <a:t> =~ "fox@berkeley.EDU"</a:t>
            </a:r>
          </a:p>
          <a:p>
            <a:pPr lvl="1"/>
            <a:r>
              <a:rPr lang="en-US" altLang="en-US" sz="2400" dirty="0" smtClean="0"/>
              <a:t>If no match, value is false</a:t>
            </a:r>
          </a:p>
          <a:p>
            <a:pPr lvl="1"/>
            <a:r>
              <a:rPr lang="en-US" altLang="en-US" sz="2400" dirty="0" smtClean="0"/>
              <a:t>If match, value is non-false, and </a:t>
            </a:r>
            <a:r>
              <a:rPr lang="en-US" altLang="en-US" sz="2400" dirty="0" smtClean="0">
                <a:solidFill>
                  <a:schemeClr val="accent2"/>
                </a:solidFill>
                <a:latin typeface="Lucida Sans Typewriter" panose="020B0509030504030204" pitchFamily="49" charset="0"/>
              </a:rPr>
              <a:t>$1</a:t>
            </a:r>
            <a:r>
              <a:rPr lang="en-US" altLang="en-US" sz="2400" dirty="0" smtClean="0">
                <a:solidFill>
                  <a:schemeClr val="accent2"/>
                </a:solidFill>
              </a:rPr>
              <a:t>...</a:t>
            </a:r>
            <a:r>
              <a:rPr lang="en-US" altLang="en-US" sz="2400" dirty="0" smtClean="0">
                <a:solidFill>
                  <a:schemeClr val="accent2"/>
                </a:solidFill>
                <a:latin typeface="Lucida Sans Typewriter" panose="020B0509030504030204" pitchFamily="49" charset="0"/>
              </a:rPr>
              <a:t>$n </a:t>
            </a:r>
            <a:r>
              <a:rPr lang="en-US" altLang="en-US" sz="2400" i="1" dirty="0" smtClean="0"/>
              <a:t>capture </a:t>
            </a:r>
            <a:r>
              <a:rPr lang="en-US" altLang="en-US" sz="2400" dirty="0" smtClean="0"/>
              <a:t>parenthesized groups (</a:t>
            </a:r>
            <a:r>
              <a:rPr lang="en-US" altLang="en-US" sz="2400" dirty="0" smtClean="0">
                <a:solidFill>
                  <a:schemeClr val="accent2"/>
                </a:solidFill>
                <a:latin typeface="Lucida Sans Typewriter" panose="020B0509030504030204" pitchFamily="49" charset="0"/>
              </a:rPr>
              <a:t>$1</a:t>
            </a:r>
            <a:r>
              <a:rPr lang="en-US" altLang="en-US" sz="2400" dirty="0" smtClean="0"/>
              <a:t> == 'fox', </a:t>
            </a:r>
            <a:r>
              <a:rPr lang="en-US" altLang="en-US" sz="2400" dirty="0" smtClean="0">
                <a:solidFill>
                  <a:schemeClr val="accent2"/>
                </a:solidFill>
                <a:latin typeface="Lucida Sans Typewriter" panose="020B0509030504030204" pitchFamily="49" charset="0"/>
              </a:rPr>
              <a:t>$2</a:t>
            </a:r>
            <a:r>
              <a:rPr lang="en-US" altLang="en-US" sz="2400" dirty="0" smtClean="0"/>
              <a:t> == '</a:t>
            </a:r>
            <a:r>
              <a:rPr lang="en-US" altLang="en-US" sz="2400" dirty="0" err="1" smtClean="0"/>
              <a:t>berkeley</a:t>
            </a:r>
            <a:r>
              <a:rPr lang="en-US" altLang="en-US" sz="2400" dirty="0" smtClean="0"/>
              <a:t>')</a:t>
            </a:r>
          </a:p>
          <a:p>
            <a:pPr>
              <a:buFontTx/>
              <a:buNone/>
            </a:pPr>
            <a:r>
              <a:rPr lang="en-US" altLang="en-US" sz="2000" dirty="0" smtClean="0">
                <a:solidFill>
                  <a:srgbClr val="FF0000"/>
                </a:solidFill>
                <a:latin typeface="Lucida Sans Typewriter" panose="020B0509030504030204" pitchFamily="49" charset="0"/>
              </a:rPr>
              <a:t>/</a:t>
            </a:r>
            <a:r>
              <a:rPr lang="en-US" altLang="en-US" sz="2000" dirty="0" smtClean="0">
                <a:solidFill>
                  <a:schemeClr val="accent2"/>
                </a:solidFill>
                <a:latin typeface="Lucida Sans Typewriter" panose="020B0509030504030204" pitchFamily="49" charset="0"/>
              </a:rPr>
              <a:t>(.*)$</a:t>
            </a:r>
            <a:r>
              <a:rPr lang="en-US" altLang="en-US" sz="2000" dirty="0" smtClean="0">
                <a:solidFill>
                  <a:srgbClr val="FF0000"/>
                </a:solidFill>
                <a:latin typeface="Lucida Sans Typewriter" panose="020B0509030504030204" pitchFamily="49" charset="0"/>
              </a:rPr>
              <a:t>/</a:t>
            </a:r>
            <a:r>
              <a:rPr lang="en-US" altLang="en-US" sz="2400" dirty="0" err="1" smtClean="0">
                <a:solidFill>
                  <a:srgbClr val="FF0000"/>
                </a:solidFill>
                <a:latin typeface="Lucida Sans Typewriter" panose="020B0509030504030204" pitchFamily="49" charset="0"/>
              </a:rPr>
              <a:t>i</a:t>
            </a:r>
            <a:r>
              <a:rPr lang="en-US" altLang="en-US" dirty="0" smtClean="0"/>
              <a:t>  or  </a:t>
            </a:r>
            <a:r>
              <a:rPr lang="en-US" altLang="en-US" sz="2400" dirty="0" smtClean="0">
                <a:solidFill>
                  <a:schemeClr val="accent2"/>
                </a:solidFill>
                <a:latin typeface="Lucida Sans Typewriter" panose="020B0509030504030204" pitchFamily="49" charset="0"/>
              </a:rPr>
              <a:t>%r</a:t>
            </a:r>
            <a:r>
              <a:rPr lang="en-US" altLang="en-US" sz="2400" dirty="0" smtClean="0">
                <a:solidFill>
                  <a:srgbClr val="FF0000"/>
                </a:solidFill>
                <a:latin typeface="Lucida Sans Typewriter" panose="020B0509030504030204" pitchFamily="49" charset="0"/>
              </a:rPr>
              <a:t>{</a:t>
            </a:r>
            <a:r>
              <a:rPr lang="en-US" altLang="en-US" sz="2400" dirty="0" smtClean="0">
                <a:solidFill>
                  <a:schemeClr val="accent2"/>
                </a:solidFill>
                <a:latin typeface="Lucida Sans Typewriter" panose="020B0509030504030204" pitchFamily="49" charset="0"/>
              </a:rPr>
              <a:t>(.*)$</a:t>
            </a:r>
            <a:r>
              <a:rPr lang="en-US" altLang="en-US" sz="2400" dirty="0" smtClean="0">
                <a:solidFill>
                  <a:srgbClr val="FF0000"/>
                </a:solidFill>
                <a:latin typeface="Lucida Sans Typewriter" panose="020B0509030504030204" pitchFamily="49" charset="0"/>
              </a:rPr>
              <a:t>}</a:t>
            </a:r>
            <a:r>
              <a:rPr lang="en-US" altLang="en-US" sz="2400" dirty="0" err="1" smtClean="0">
                <a:solidFill>
                  <a:srgbClr val="FF0000"/>
                </a:solidFill>
                <a:latin typeface="Lucida Sans Typewriter" panose="020B0509030504030204" pitchFamily="49" charset="0"/>
              </a:rPr>
              <a:t>i</a:t>
            </a:r>
            <a:r>
              <a:rPr lang="en-US" altLang="en-US" dirty="0" smtClean="0"/>
              <a:t>  </a:t>
            </a:r>
            <a:br>
              <a:rPr lang="en-US" altLang="en-US" dirty="0" smtClean="0"/>
            </a:br>
            <a:r>
              <a:rPr lang="en-US" altLang="en-US" dirty="0" smtClean="0"/>
              <a:t>or  </a:t>
            </a:r>
            <a:r>
              <a:rPr lang="en-US" altLang="en-US" sz="2400" dirty="0" err="1" smtClean="0">
                <a:solidFill>
                  <a:schemeClr val="accent2"/>
                </a:solidFill>
                <a:latin typeface="Lucida Sans Typewriter" panose="020B0509030504030204" pitchFamily="49" charset="0"/>
              </a:rPr>
              <a:t>Regexp.new</a:t>
            </a:r>
            <a:r>
              <a:rPr lang="en-US" altLang="en-US" sz="2400" dirty="0" smtClean="0">
                <a:solidFill>
                  <a:schemeClr val="accent2"/>
                </a:solidFill>
                <a:latin typeface="Lucida Sans Typewriter" panose="020B0509030504030204" pitchFamily="49" charset="0"/>
              </a:rPr>
              <a:t>('(.*)$', </a:t>
            </a:r>
            <a:r>
              <a:rPr lang="en-US" altLang="en-US" sz="2400" dirty="0" err="1" smtClean="0">
                <a:solidFill>
                  <a:srgbClr val="FF0000"/>
                </a:solidFill>
                <a:latin typeface="Lucida Sans Typewriter" panose="020B0509030504030204" pitchFamily="49" charset="0"/>
              </a:rPr>
              <a:t>Regexp</a:t>
            </a:r>
            <a:r>
              <a:rPr lang="en-US" altLang="en-US" sz="2400" dirty="0" smtClean="0">
                <a:solidFill>
                  <a:srgbClr val="FF0000"/>
                </a:solidFill>
                <a:latin typeface="Lucida Sans Typewriter" panose="020B0509030504030204" pitchFamily="49" charset="0"/>
              </a:rPr>
              <a:t>::IGNORECASE</a:t>
            </a:r>
            <a:r>
              <a:rPr lang="en-US" altLang="en-US" sz="2400" dirty="0" smtClean="0">
                <a:solidFill>
                  <a:schemeClr val="accent2"/>
                </a:solidFill>
                <a:latin typeface="Lucida Sans Typewriter" panose="020B0509030504030204" pitchFamily="49" charset="0"/>
              </a:rPr>
              <a:t>)</a:t>
            </a:r>
          </a:p>
          <a:p>
            <a:r>
              <a:rPr lang="en-US" altLang="en-US" sz="2800" dirty="0" smtClean="0">
                <a:solidFill>
                  <a:srgbClr val="000000"/>
                </a:solidFill>
              </a:rPr>
              <a:t>A real example...</a:t>
            </a:r>
            <a:r>
              <a:rPr lang="en-US" altLang="en-US" dirty="0" smtClean="0"/>
              <a:t> </a:t>
            </a:r>
          </a:p>
        </p:txBody>
      </p:sp>
      <p:sp>
        <p:nvSpPr>
          <p:cNvPr id="4" name="Rectangle 3"/>
          <p:cNvSpPr/>
          <p:nvPr/>
        </p:nvSpPr>
        <p:spPr>
          <a:xfrm>
            <a:off x="6043613" y="6172200"/>
            <a:ext cx="3100387" cy="400050"/>
          </a:xfrm>
          <a:prstGeom prst="rect">
            <a:avLst/>
          </a:prstGeom>
          <a:solidFill>
            <a:schemeClr val="bg1">
              <a:lumMod val="85000"/>
            </a:schemeClr>
          </a:solidFill>
        </p:spPr>
        <p:txBody>
          <a:bodyPr wrap="none">
            <a:spAutoFit/>
          </a:bodyPr>
          <a:lstStyle/>
          <a:p>
            <a:pPr>
              <a:defRPr/>
            </a:pPr>
            <a:r>
              <a:rPr lang="en-US" sz="2000" i="1" dirty="0">
                <a:latin typeface="Arial Narrow" charset="0"/>
                <a:ea typeface="ＭＳ Ｐゴシック" charset="0"/>
                <a:cs typeface="Arial Narrow" charset="0"/>
                <a:hlinkClick r:id="rId3"/>
              </a:rPr>
              <a:t>http://pastebin.com/hXk3JG8m</a:t>
            </a:r>
            <a:endParaRPr lang="en-US" sz="2000" i="1" dirty="0">
              <a:latin typeface="Arial Narrow" charset="0"/>
              <a:ea typeface="ＭＳ Ｐゴシック" charset="0"/>
              <a:cs typeface="Arial Narrow"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45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45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45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459">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459">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P spid="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CE20A7C-3AC0-4328-B675-BB7651128BD9}" type="slidenum">
              <a:rPr lang="en-US" altLang="en-US" sz="1400">
                <a:latin typeface="Helvetica" panose="020B0604020202020204" pitchFamily="34" charset="0"/>
              </a:rPr>
              <a:pPr eaLnBrk="1" hangingPunct="1"/>
              <a:t>71</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118787"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extBox 3"/>
          <p:cNvSpPr txBox="1">
            <a:spLocks noChangeArrowheads="1"/>
          </p:cNvSpPr>
          <p:nvPr/>
        </p:nvSpPr>
        <p:spPr bwMode="auto">
          <a:xfrm>
            <a:off x="1371600" y="3805238"/>
            <a:ext cx="670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b="1" dirty="0" err="1">
                <a:ln>
                  <a:solidFill>
                    <a:schemeClr val="tx1"/>
                  </a:solidFill>
                </a:ln>
                <a:solidFill>
                  <a:srgbClr val="66FF33"/>
                </a:solidFill>
                <a:latin typeface="Lucida Sans Typewriter" panose="020B0509030504030204" pitchFamily="49" charset="0"/>
              </a:rPr>
              <a:t>rx</a:t>
            </a:r>
            <a:r>
              <a:rPr lang="en-US" altLang="en-US" b="1" dirty="0">
                <a:ln>
                  <a:solidFill>
                    <a:schemeClr val="tx1"/>
                  </a:solidFill>
                </a:ln>
                <a:solidFill>
                  <a:srgbClr val="66FF33"/>
                </a:solidFill>
                <a:latin typeface="Lucida Sans Typewriter" panose="020B0509030504030204" pitchFamily="49" charset="0"/>
              </a:rPr>
              <a:t>[:fox][1] =~ "ARMANDO"</a:t>
            </a:r>
          </a:p>
        </p:txBody>
      </p:sp>
      <p:sp>
        <p:nvSpPr>
          <p:cNvPr id="119810" name="TextBox 4"/>
          <p:cNvSpPr txBox="1">
            <a:spLocks noChangeArrowheads="1"/>
          </p:cNvSpPr>
          <p:nvPr/>
        </p:nvSpPr>
        <p:spPr bwMode="auto">
          <a:xfrm>
            <a:off x="1371600" y="4719638"/>
            <a:ext cx="670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b="1" dirty="0" err="1">
                <a:solidFill>
                  <a:srgbClr val="99CC00"/>
                </a:solidFill>
                <a:latin typeface="Lucida Sans Typewriter" panose="020B0509030504030204" pitchFamily="49" charset="0"/>
              </a:rPr>
              <a:t>rx</a:t>
            </a:r>
            <a:r>
              <a:rPr lang="en-US" altLang="en-US" b="1" dirty="0">
                <a:solidFill>
                  <a:srgbClr val="99CC00"/>
                </a:solidFill>
                <a:latin typeface="Lucida Sans Typewriter" panose="020B0509030504030204" pitchFamily="49" charset="0"/>
              </a:rPr>
              <a:t>['fox'][1] =~ "ARMANDO"</a:t>
            </a:r>
          </a:p>
        </p:txBody>
      </p:sp>
      <p:sp>
        <p:nvSpPr>
          <p:cNvPr id="119811" name="TextBox 5"/>
          <p:cNvSpPr txBox="1">
            <a:spLocks noChangeArrowheads="1"/>
          </p:cNvSpPr>
          <p:nvPr/>
        </p:nvSpPr>
        <p:spPr bwMode="auto">
          <a:xfrm>
            <a:off x="1371600" y="5634038"/>
            <a:ext cx="670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b="1" dirty="0">
                <a:solidFill>
                  <a:srgbClr val="FF6699"/>
                </a:solidFill>
                <a:latin typeface="Lucida Sans Typewriter" panose="020B0509030504030204" pitchFamily="49" charset="0"/>
              </a:rPr>
              <a:t>"</a:t>
            </a:r>
            <a:r>
              <a:rPr lang="en-US" altLang="en-US" b="1" dirty="0" err="1">
                <a:solidFill>
                  <a:srgbClr val="FF6699"/>
                </a:solidFill>
                <a:latin typeface="Lucida Sans Typewriter" panose="020B0509030504030204" pitchFamily="49" charset="0"/>
              </a:rPr>
              <a:t>armando</a:t>
            </a:r>
            <a:r>
              <a:rPr lang="en-US" altLang="en-US" b="1" dirty="0">
                <a:solidFill>
                  <a:srgbClr val="FF6699"/>
                </a:solidFill>
                <a:latin typeface="Lucida Sans Typewriter" panose="020B0509030504030204" pitchFamily="49" charset="0"/>
              </a:rPr>
              <a:t>" =~ </a:t>
            </a:r>
            <a:r>
              <a:rPr lang="en-US" altLang="en-US" b="1" dirty="0" err="1">
                <a:solidFill>
                  <a:srgbClr val="FF6699"/>
                </a:solidFill>
                <a:latin typeface="Lucida Sans Typewriter" panose="020B0509030504030204" pitchFamily="49" charset="0"/>
              </a:rPr>
              <a:t>rx</a:t>
            </a:r>
            <a:r>
              <a:rPr lang="en-US" altLang="en-US" b="1" dirty="0">
                <a:solidFill>
                  <a:srgbClr val="FF6699"/>
                </a:solidFill>
                <a:latin typeface="Lucida Sans Typewriter" panose="020B0509030504030204" pitchFamily="49" charset="0"/>
              </a:rPr>
              <a:t>['fox', 1]</a:t>
            </a:r>
          </a:p>
        </p:txBody>
      </p:sp>
      <p:grpSp>
        <p:nvGrpSpPr>
          <p:cNvPr id="119812" name="Group 10"/>
          <p:cNvGrpSpPr>
            <a:grpSpLocks/>
          </p:cNvGrpSpPr>
          <p:nvPr/>
        </p:nvGrpSpPr>
        <p:grpSpPr bwMode="auto">
          <a:xfrm>
            <a:off x="960438" y="2890838"/>
            <a:ext cx="7116762" cy="487362"/>
            <a:chOff x="960651" y="1743726"/>
            <a:chExt cx="7116549" cy="366111"/>
          </a:xfrm>
        </p:grpSpPr>
        <p:sp>
          <p:nvSpPr>
            <p:cNvPr id="119818" name="TextBox 2"/>
            <p:cNvSpPr txBox="1">
              <a:spLocks noChangeArrowheads="1"/>
            </p:cNvSpPr>
            <p:nvPr/>
          </p:nvSpPr>
          <p:spPr bwMode="auto">
            <a:xfrm>
              <a:off x="1371600" y="1743726"/>
              <a:ext cx="6705600" cy="34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b="1" dirty="0">
                  <a:solidFill>
                    <a:srgbClr val="FF9900"/>
                  </a:solidFill>
                  <a:latin typeface="Lucida Sans Typewriter" panose="020B0509030504030204" pitchFamily="49" charset="0"/>
                </a:rPr>
                <a:t>"</a:t>
              </a:r>
              <a:r>
                <a:rPr lang="en-US" altLang="en-US" b="1" dirty="0" err="1">
                  <a:solidFill>
                    <a:srgbClr val="FF9900"/>
                  </a:solidFill>
                  <a:latin typeface="Lucida Sans Typewriter" panose="020B0509030504030204" pitchFamily="49" charset="0"/>
                </a:rPr>
                <a:t>armando</a:t>
              </a:r>
              <a:r>
                <a:rPr lang="en-US" altLang="en-US" b="1" dirty="0">
                  <a:solidFill>
                    <a:srgbClr val="FF9900"/>
                  </a:solidFill>
                  <a:latin typeface="Lucida Sans Typewriter" panose="020B0509030504030204" pitchFamily="49" charset="0"/>
                </a:rPr>
                <a:t>" =~ </a:t>
              </a:r>
              <a:r>
                <a:rPr lang="en-US" altLang="en-US" b="1" dirty="0" err="1">
                  <a:solidFill>
                    <a:srgbClr val="FF9900"/>
                  </a:solidFill>
                  <a:latin typeface="Lucida Sans Typewriter" panose="020B0509030504030204" pitchFamily="49" charset="0"/>
                </a:rPr>
                <a:t>rx</a:t>
              </a:r>
              <a:r>
                <a:rPr lang="en-US" altLang="en-US" b="1" dirty="0">
                  <a:solidFill>
                    <a:srgbClr val="FF9900"/>
                  </a:solidFill>
                  <a:latin typeface="Lucida Sans Typewriter" panose="020B0509030504030204" pitchFamily="49" charset="0"/>
                </a:rPr>
                <a:t>{:fox}</a:t>
              </a:r>
            </a:p>
          </p:txBody>
        </p:sp>
        <p:sp>
          <p:nvSpPr>
            <p:cNvPr id="119819" name="Rectangle 6"/>
            <p:cNvSpPr>
              <a:spLocks noChangeArrowheads="1"/>
            </p:cNvSpPr>
            <p:nvPr/>
          </p:nvSpPr>
          <p:spPr bwMode="auto">
            <a:xfrm>
              <a:off x="960651" y="1809749"/>
              <a:ext cx="441133" cy="3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a:latin typeface="Lucida Sans Typewriter" panose="020B0509030504030204" pitchFamily="49" charset="0"/>
                  <a:ea typeface="MS Gothic" panose="020B0609070205080204" pitchFamily="49" charset="-128"/>
                </a:rPr>
                <a:t>☐</a:t>
              </a:r>
            </a:p>
          </p:txBody>
        </p:sp>
      </p:grpSp>
      <p:sp>
        <p:nvSpPr>
          <p:cNvPr id="119813" name="Rectangle 7"/>
          <p:cNvSpPr>
            <a:spLocks noChangeArrowheads="1"/>
          </p:cNvSpPr>
          <p:nvPr/>
        </p:nvSpPr>
        <p:spPr bwMode="auto">
          <a:xfrm>
            <a:off x="960438" y="390842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119814" name="Rectangle 8"/>
          <p:cNvSpPr>
            <a:spLocks noChangeArrowheads="1"/>
          </p:cNvSpPr>
          <p:nvPr/>
        </p:nvSpPr>
        <p:spPr bwMode="auto">
          <a:xfrm>
            <a:off x="960438" y="482282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119815" name="Rectangle 9"/>
          <p:cNvSpPr>
            <a:spLocks noChangeArrowheads="1"/>
          </p:cNvSpPr>
          <p:nvPr/>
        </p:nvSpPr>
        <p:spPr bwMode="auto">
          <a:xfrm>
            <a:off x="947738" y="5721350"/>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119816" name="Slide Number Placeholder 1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780FE55-D599-4504-A737-36DCF6D421CE}" type="slidenum">
              <a:rPr lang="en-US" altLang="en-US" sz="1400">
                <a:latin typeface="Helvetica" panose="020B0604020202020204" pitchFamily="34" charset="0"/>
              </a:rPr>
              <a:pPr eaLnBrk="1" hangingPunct="1"/>
              <a:t>72</a:t>
            </a:fld>
            <a:endParaRPr lang="en-US" altLang="en-US" sz="1400">
              <a:latin typeface="Helvetica" panose="020B0604020202020204" pitchFamily="34" charset="0"/>
            </a:endParaRPr>
          </a:p>
        </p:txBody>
      </p:sp>
      <p:sp>
        <p:nvSpPr>
          <p:cNvPr id="119817" name="TextBox 12"/>
          <p:cNvSpPr txBox="1">
            <a:spLocks noChangeArrowheads="1"/>
          </p:cNvSpPr>
          <p:nvPr/>
        </p:nvSpPr>
        <p:spPr bwMode="auto">
          <a:xfrm>
            <a:off x="381000" y="304800"/>
            <a:ext cx="8381999"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800" dirty="0" err="1">
                <a:solidFill>
                  <a:schemeClr val="accent2"/>
                </a:solidFill>
                <a:latin typeface="Lucida Sans Typewriter" panose="020B0509030504030204" pitchFamily="49" charset="0"/>
              </a:rPr>
              <a:t>rx</a:t>
            </a:r>
            <a:r>
              <a:rPr lang="en-US" altLang="en-US" sz="2800" dirty="0">
                <a:solidFill>
                  <a:schemeClr val="accent2"/>
                </a:solidFill>
                <a:latin typeface="Lucida Sans Typewriter" panose="020B0509030504030204" pitchFamily="49" charset="0"/>
              </a:rPr>
              <a:t> = {:fox=&gt;</a:t>
            </a:r>
            <a:r>
              <a:rPr lang="en-US" altLang="en-US" sz="2800" dirty="0">
                <a:solidFill>
                  <a:srgbClr val="FF0000"/>
                </a:solidFill>
                <a:latin typeface="Lucida Sans Typewriter" panose="020B0509030504030204" pitchFamily="49" charset="0"/>
              </a:rPr>
              <a:t>/</a:t>
            </a:r>
            <a:r>
              <a:rPr lang="en-US" altLang="en-US" sz="2800" dirty="0">
                <a:solidFill>
                  <a:schemeClr val="accent2"/>
                </a:solidFill>
                <a:latin typeface="Lucida Sans Typewriter" panose="020B0509030504030204" pitchFamily="49" charset="0"/>
              </a:rPr>
              <a:t>^arm</a:t>
            </a:r>
            <a:r>
              <a:rPr lang="en-US" altLang="en-US" sz="2800" dirty="0" smtClean="0">
                <a:solidFill>
                  <a:srgbClr val="FF0000"/>
                </a:solidFill>
                <a:latin typeface="Lucida Sans Typewriter" panose="020B0509030504030204" pitchFamily="49" charset="0"/>
              </a:rPr>
              <a:t>/</a:t>
            </a:r>
            <a:r>
              <a:rPr lang="en-US" altLang="en-US" sz="2800" dirty="0" smtClean="0">
                <a:solidFill>
                  <a:schemeClr val="accent2"/>
                </a:solidFill>
                <a:latin typeface="Lucida Sans Typewriter" panose="020B0509030504030204" pitchFamily="49" charset="0"/>
              </a:rPr>
              <a:t>, </a:t>
            </a:r>
            <a:br>
              <a:rPr lang="en-US" altLang="en-US" sz="2800" dirty="0" smtClean="0">
                <a:solidFill>
                  <a:schemeClr val="accent2"/>
                </a:solidFill>
                <a:latin typeface="Lucida Sans Typewriter" panose="020B0509030504030204" pitchFamily="49" charset="0"/>
              </a:rPr>
            </a:br>
            <a:r>
              <a:rPr lang="en-US" altLang="en-US" sz="2800" dirty="0" smtClean="0">
                <a:solidFill>
                  <a:schemeClr val="accent2"/>
                </a:solidFill>
                <a:latin typeface="Lucida Sans Typewriter" panose="020B0509030504030204" pitchFamily="49" charset="0"/>
              </a:rPr>
              <a:t>      'fox</a:t>
            </a:r>
            <a:r>
              <a:rPr lang="en-US" altLang="en-US" sz="2800" dirty="0">
                <a:solidFill>
                  <a:schemeClr val="accent2"/>
                </a:solidFill>
                <a:latin typeface="Lucida Sans Typewriter" panose="020B0509030504030204" pitchFamily="49" charset="0"/>
              </a:rPr>
              <a:t>'=&gt;[%r</a:t>
            </a:r>
            <a:r>
              <a:rPr lang="en-US" altLang="en-US" sz="2800" dirty="0">
                <a:solidFill>
                  <a:srgbClr val="FF0000"/>
                </a:solidFill>
                <a:latin typeface="Lucida Sans Typewriter" panose="020B0509030504030204" pitchFamily="49" charset="0"/>
              </a:rPr>
              <a:t>{</a:t>
            </a:r>
            <a:r>
              <a:rPr lang="en-US" altLang="en-US" sz="2800" dirty="0">
                <a:solidFill>
                  <a:schemeClr val="accent2"/>
                </a:solidFill>
                <a:latin typeface="Lucida Sans Typewriter" panose="020B0509030504030204" pitchFamily="49" charset="0"/>
              </a:rPr>
              <a:t>AN(DO)$</a:t>
            </a:r>
            <a:r>
              <a:rPr lang="en-US" altLang="en-US" sz="2800" dirty="0">
                <a:solidFill>
                  <a:srgbClr val="FF0000"/>
                </a:solidFill>
                <a:latin typeface="Lucida Sans Typewriter" panose="020B0509030504030204" pitchFamily="49" charset="0"/>
              </a:rPr>
              <a:t>}</a:t>
            </a:r>
            <a:r>
              <a:rPr lang="en-US" altLang="en-US" sz="2800" dirty="0">
                <a:solidFill>
                  <a:schemeClr val="accent2"/>
                </a:solidFill>
                <a:latin typeface="Lucida Sans Typewriter" panose="020B0509030504030204" pitchFamily="49" charset="0"/>
              </a:rPr>
              <a:t>, </a:t>
            </a:r>
            <a:r>
              <a:rPr lang="en-US" altLang="en-US" sz="2800" dirty="0">
                <a:solidFill>
                  <a:srgbClr val="FF0000"/>
                </a:solidFill>
                <a:latin typeface="Lucida Sans Typewriter" panose="020B0509030504030204" pitchFamily="49" charset="0"/>
              </a:rPr>
              <a:t>/</a:t>
            </a:r>
            <a:r>
              <a:rPr lang="en-US" altLang="en-US" sz="2800" dirty="0">
                <a:solidFill>
                  <a:schemeClr val="accent2"/>
                </a:solidFill>
                <a:latin typeface="Lucida Sans Typewriter" panose="020B0509030504030204" pitchFamily="49" charset="0"/>
              </a:rPr>
              <a:t>an(do)</a:t>
            </a:r>
            <a:r>
              <a:rPr lang="en-US" altLang="en-US" sz="2800" dirty="0">
                <a:solidFill>
                  <a:srgbClr val="FF0000"/>
                </a:solidFill>
                <a:latin typeface="Lucida Sans Typewriter" panose="020B0509030504030204" pitchFamily="49" charset="0"/>
              </a:rPr>
              <a:t>/</a:t>
            </a:r>
            <a:r>
              <a:rPr lang="en-US" altLang="en-US" sz="2800" dirty="0" err="1">
                <a:solidFill>
                  <a:srgbClr val="FF0000"/>
                </a:solidFill>
                <a:latin typeface="Lucida Sans Typewriter" panose="020B0509030504030204" pitchFamily="49" charset="0"/>
              </a:rPr>
              <a:t>i</a:t>
            </a:r>
            <a:r>
              <a:rPr lang="en-US" altLang="en-US" sz="2800" dirty="0" smtClean="0">
                <a:solidFill>
                  <a:schemeClr val="accent2"/>
                </a:solidFill>
                <a:latin typeface="Lucida Sans Typewriter" panose="020B0509030504030204" pitchFamily="49" charset="0"/>
              </a:rPr>
              <a:t>]}</a:t>
            </a:r>
          </a:p>
          <a:p>
            <a:pPr eaLnBrk="1" hangingPunct="1"/>
            <a:endParaRPr lang="en-US" altLang="en-US" sz="2800" dirty="0">
              <a:solidFill>
                <a:schemeClr val="accent2"/>
              </a:solidFill>
              <a:latin typeface="Lucida Sans Typewriter" panose="020B0509030504030204" pitchFamily="49" charset="0"/>
            </a:endParaRPr>
          </a:p>
          <a:p>
            <a:pPr eaLnBrk="1" hangingPunct="1"/>
            <a:r>
              <a:rPr lang="en-US" altLang="en-US" sz="3200" dirty="0">
                <a:solidFill>
                  <a:srgbClr val="000000"/>
                </a:solidFill>
              </a:rPr>
              <a:t>Which </a:t>
            </a:r>
            <a:r>
              <a:rPr lang="en-US" altLang="en-US" sz="3200" dirty="0" smtClean="0">
                <a:solidFill>
                  <a:srgbClr val="000000"/>
                </a:solidFill>
              </a:rPr>
              <a:t>Expression Will Evaluate </a:t>
            </a:r>
            <a:r>
              <a:rPr lang="en-US" altLang="en-US" sz="3200" dirty="0">
                <a:solidFill>
                  <a:srgbClr val="000000"/>
                </a:solidFill>
              </a:rPr>
              <a:t>to </a:t>
            </a:r>
            <a:r>
              <a:rPr lang="en-US" altLang="en-US" sz="3200" dirty="0" smtClean="0">
                <a:solidFill>
                  <a:srgbClr val="000000"/>
                </a:solidFill>
              </a:rPr>
              <a:t>Non-</a:t>
            </a:r>
            <a:r>
              <a:rPr lang="en-US" altLang="en-US" sz="2800" dirty="0" smtClean="0">
                <a:solidFill>
                  <a:schemeClr val="accent2"/>
                </a:solidFill>
                <a:latin typeface="Lucida Sans Typewriter" panose="020B0509030504030204" pitchFamily="49" charset="0"/>
              </a:rPr>
              <a:t>nil</a:t>
            </a:r>
            <a:r>
              <a:rPr lang="en-US" altLang="en-US" sz="3200" dirty="0" smtClean="0">
                <a:solidFill>
                  <a:srgbClr val="000000"/>
                </a:solidFill>
              </a:rPr>
              <a:t>?</a:t>
            </a:r>
            <a:endParaRPr lang="en-US" altLang="en-US" sz="3200" dirty="0">
              <a:solidFill>
                <a:srgbClr val="000000"/>
              </a:solidFill>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EFCB74B-6D0A-4541-8900-1D1555C6A53E}" type="slidenum">
              <a:rPr lang="en-US" altLang="en-US" sz="1400">
                <a:latin typeface="Helvetica" panose="020B0604020202020204" pitchFamily="34" charset="0"/>
              </a:rPr>
              <a:pPr eaLnBrk="1" hangingPunct="1"/>
              <a:t>73</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121859"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p:txBody>
          <a:bodyPr/>
          <a:lstStyle/>
          <a:p>
            <a:pPr eaLnBrk="1" hangingPunct="1"/>
            <a:r>
              <a:rPr lang="en-US" altLang="en-US" dirty="0" smtClean="0"/>
              <a:t>Everything is an </a:t>
            </a:r>
            <a:r>
              <a:rPr lang="en-US" altLang="en-US" dirty="0"/>
              <a:t>O</a:t>
            </a:r>
            <a:r>
              <a:rPr lang="en-US" altLang="en-US" dirty="0" smtClean="0"/>
              <a:t>bject,</a:t>
            </a:r>
            <a:br>
              <a:rPr lang="en-US" altLang="en-US" dirty="0" smtClean="0"/>
            </a:br>
            <a:r>
              <a:rPr lang="en-US" altLang="en-US" dirty="0" smtClean="0"/>
              <a:t>Every Operation is a Method </a:t>
            </a:r>
            <a:r>
              <a:rPr lang="en-US" altLang="en-US" dirty="0"/>
              <a:t>C</a:t>
            </a:r>
            <a:r>
              <a:rPr lang="en-US" altLang="en-US" dirty="0" smtClean="0"/>
              <a:t>all</a:t>
            </a:r>
          </a:p>
        </p:txBody>
      </p:sp>
      <p:sp>
        <p:nvSpPr>
          <p:cNvPr id="2" name="Content Placeholder 1"/>
          <p:cNvSpPr>
            <a:spLocks noGrp="1"/>
          </p:cNvSpPr>
          <p:nvPr>
            <p:ph idx="1"/>
          </p:nvPr>
        </p:nvSpPr>
        <p:spPr/>
        <p:txBody>
          <a:bodyPr/>
          <a:lstStyle/>
          <a:p>
            <a:r>
              <a:rPr lang="en-US" altLang="en-US" i="1" dirty="0"/>
              <a:t>(Engineering Software as a Service §3.2-3.3)</a:t>
            </a:r>
            <a:endParaRPr lang="en-US" dirty="0"/>
          </a:p>
        </p:txBody>
      </p:sp>
      <p:sp>
        <p:nvSpPr>
          <p:cNvPr id="122883" name="TextBox 5"/>
          <p:cNvSpPr txBox="1">
            <a:spLocks noChangeArrowheads="1"/>
          </p:cNvSpPr>
          <p:nvPr/>
        </p:nvSpPr>
        <p:spPr bwMode="auto">
          <a:xfrm>
            <a:off x="2743200" y="62484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200">
                <a:latin typeface="Arial Narrow" panose="020B0606020202030204" pitchFamily="34" charset="0"/>
              </a:rPr>
              <a:t>© 2013 Armando Fox &amp; David Patterson, all rights reserved</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p:cNvSpPr>
            <a:spLocks noGrp="1"/>
          </p:cNvSpPr>
          <p:nvPr>
            <p:ph type="title"/>
          </p:nvPr>
        </p:nvSpPr>
        <p:spPr/>
        <p:txBody>
          <a:bodyPr/>
          <a:lstStyle/>
          <a:p>
            <a:r>
              <a:rPr lang="en-US" altLang="en-US" smtClean="0"/>
              <a:t>Modern OO Languages</a:t>
            </a:r>
          </a:p>
        </p:txBody>
      </p:sp>
      <p:sp>
        <p:nvSpPr>
          <p:cNvPr id="3" name="Content Placeholder 2"/>
          <p:cNvSpPr>
            <a:spLocks noGrp="1"/>
          </p:cNvSpPr>
          <p:nvPr>
            <p:ph idx="1"/>
          </p:nvPr>
        </p:nvSpPr>
        <p:spPr/>
        <p:txBody>
          <a:bodyPr/>
          <a:lstStyle/>
          <a:p>
            <a:r>
              <a:rPr lang="en-US" altLang="en-US" smtClean="0"/>
              <a:t>Objects</a:t>
            </a:r>
          </a:p>
          <a:p>
            <a:r>
              <a:rPr lang="en-US" altLang="en-US" smtClean="0"/>
              <a:t>Attributes (properties), getters &amp; setters</a:t>
            </a:r>
          </a:p>
          <a:p>
            <a:r>
              <a:rPr lang="en-US" altLang="en-US" smtClean="0"/>
              <a:t>Methods</a:t>
            </a:r>
          </a:p>
          <a:p>
            <a:r>
              <a:rPr lang="en-US" altLang="en-US" smtClean="0"/>
              <a:t>Operator overloading</a:t>
            </a:r>
          </a:p>
          <a:p>
            <a:r>
              <a:rPr lang="en-US" altLang="en-US" smtClean="0"/>
              <a:t>Interfaces</a:t>
            </a:r>
          </a:p>
          <a:p>
            <a:r>
              <a:rPr lang="en-US" altLang="en-US" smtClean="0"/>
              <a:t>“Boxing” and “unboxing” primitive types</a:t>
            </a:r>
          </a:p>
          <a:p>
            <a:pPr>
              <a:buFontTx/>
              <a:buNone/>
            </a:pPr>
            <a:r>
              <a:rPr lang="en-US" altLang="en-US" i="1" smtClean="0">
                <a:solidFill>
                  <a:schemeClr val="accent2"/>
                </a:solidFill>
              </a:rPr>
              <a:t>…is there a smaller set of mechanisms that captures most or all of these?</a:t>
            </a:r>
          </a:p>
        </p:txBody>
      </p:sp>
      <p:sp>
        <p:nvSpPr>
          <p:cNvPr id="12390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42E12E7-11E9-4385-8D51-13A838C04589}" type="slidenum">
              <a:rPr lang="en-US" altLang="en-US" sz="1400">
                <a:latin typeface="Helvetica" panose="020B0604020202020204" pitchFamily="34" charset="0"/>
              </a:rPr>
              <a:pPr eaLnBrk="1" hangingPunct="1"/>
              <a:t>75</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ChangeArrowheads="1"/>
          </p:cNvSpPr>
          <p:nvPr>
            <p:ph type="title"/>
          </p:nvPr>
        </p:nvSpPr>
        <p:spPr/>
        <p:txBody>
          <a:bodyPr/>
          <a:lstStyle/>
          <a:p>
            <a:pPr eaLnBrk="1" hangingPunct="1"/>
            <a:r>
              <a:rPr lang="en-US" altLang="en-US" sz="3600" dirty="0" smtClean="0"/>
              <a:t>Everything is an Object; (Almost) Everything is a Method </a:t>
            </a:r>
            <a:r>
              <a:rPr lang="en-US" altLang="en-US" sz="3600" dirty="0"/>
              <a:t>C</a:t>
            </a:r>
            <a:r>
              <a:rPr lang="en-US" altLang="en-US" sz="3600" dirty="0" smtClean="0"/>
              <a:t>all</a:t>
            </a:r>
            <a:endParaRPr lang="en-US" altLang="en-US" dirty="0" smtClean="0"/>
          </a:p>
        </p:txBody>
      </p:sp>
      <p:sp>
        <p:nvSpPr>
          <p:cNvPr id="128003" name="Rectangle 3"/>
          <p:cNvSpPr>
            <a:spLocks noGrp="1" noChangeArrowheads="1"/>
          </p:cNvSpPr>
          <p:nvPr>
            <p:ph idx="1"/>
          </p:nvPr>
        </p:nvSpPr>
        <p:spPr>
          <a:xfrm>
            <a:off x="304800" y="1371600"/>
            <a:ext cx="8534400" cy="5181600"/>
          </a:xfrm>
        </p:spPr>
        <p:txBody>
          <a:bodyPr/>
          <a:lstStyle/>
          <a:p>
            <a:pPr eaLnBrk="1" hangingPunct="1">
              <a:lnSpc>
                <a:spcPct val="90000"/>
              </a:lnSpc>
            </a:pPr>
            <a:r>
              <a:rPr lang="en-US" altLang="en-US" sz="2400" dirty="0" smtClean="0"/>
              <a:t>Even lowly integers and nil are true objects:</a:t>
            </a:r>
          </a:p>
          <a:p>
            <a:pPr lvl="1" eaLnBrk="1" hangingPunct="1">
              <a:lnSpc>
                <a:spcPct val="90000"/>
              </a:lnSpc>
              <a:buFontTx/>
              <a:buNone/>
            </a:pPr>
            <a:r>
              <a:rPr lang="en-US" altLang="en-US" sz="2000" dirty="0" smtClean="0">
                <a:solidFill>
                  <a:schemeClr val="accent2"/>
                </a:solidFill>
                <a:latin typeface="Lucida Sans Typewriter" panose="020B0509030504030204" pitchFamily="49" charset="0"/>
              </a:rPr>
              <a:t>57.methods</a:t>
            </a:r>
          </a:p>
          <a:p>
            <a:pPr lvl="1" eaLnBrk="1" hangingPunct="1">
              <a:lnSpc>
                <a:spcPct val="90000"/>
              </a:lnSpc>
              <a:buFontTx/>
              <a:buNone/>
            </a:pPr>
            <a:r>
              <a:rPr lang="en-US" altLang="en-US" sz="2000" dirty="0" smtClean="0">
                <a:solidFill>
                  <a:schemeClr val="accent2"/>
                </a:solidFill>
                <a:latin typeface="Lucida Sans Typewriter" panose="020B0509030504030204" pitchFamily="49" charset="0"/>
              </a:rPr>
              <a:t>57.heinz_varieties</a:t>
            </a:r>
          </a:p>
          <a:p>
            <a:pPr lvl="1" eaLnBrk="1" hangingPunct="1">
              <a:lnSpc>
                <a:spcPct val="90000"/>
              </a:lnSpc>
              <a:buFontTx/>
              <a:buNone/>
            </a:pPr>
            <a:r>
              <a:rPr lang="en-US" altLang="en-US" sz="2000" dirty="0" err="1" smtClean="0">
                <a:solidFill>
                  <a:schemeClr val="accent2"/>
                </a:solidFill>
                <a:latin typeface="Lucida Sans Typewriter" panose="020B0509030504030204" pitchFamily="49" charset="0"/>
              </a:rPr>
              <a:t>nil.respond_to</a:t>
            </a:r>
            <a:r>
              <a:rPr lang="en-US" altLang="en-US" sz="2000" dirty="0" smtClean="0">
                <a:solidFill>
                  <a:schemeClr val="accent2"/>
                </a:solidFill>
                <a:latin typeface="Lucida Sans Typewriter" panose="020B0509030504030204" pitchFamily="49" charset="0"/>
              </a:rPr>
              <a:t>?(:</a:t>
            </a:r>
            <a:r>
              <a:rPr lang="en-US" altLang="en-US" sz="2000" dirty="0" err="1" smtClean="0">
                <a:solidFill>
                  <a:schemeClr val="accent2"/>
                </a:solidFill>
                <a:latin typeface="Lucida Sans Typewriter" panose="020B0509030504030204" pitchFamily="49" charset="0"/>
              </a:rPr>
              <a:t>to_s</a:t>
            </a:r>
            <a:r>
              <a:rPr lang="en-US" altLang="en-US" sz="2000" dirty="0" smtClean="0">
                <a:solidFill>
                  <a:schemeClr val="accent2"/>
                </a:solidFill>
                <a:latin typeface="Lucida Sans Typewriter" panose="020B0509030504030204" pitchFamily="49" charset="0"/>
              </a:rPr>
              <a:t>)</a:t>
            </a:r>
            <a:r>
              <a:rPr lang="en-US" altLang="en-US" sz="2000" dirty="0" smtClean="0">
                <a:solidFill>
                  <a:srgbClr val="0000FF"/>
                </a:solidFill>
                <a:latin typeface="Courier" pitchFamily="49" charset="0"/>
              </a:rPr>
              <a:t> </a:t>
            </a:r>
            <a:endParaRPr lang="en-US" altLang="en-US" sz="2000" dirty="0" smtClean="0"/>
          </a:p>
          <a:p>
            <a:pPr eaLnBrk="1" hangingPunct="1">
              <a:lnSpc>
                <a:spcPct val="90000"/>
              </a:lnSpc>
            </a:pPr>
            <a:r>
              <a:rPr lang="en-US" altLang="en-US" sz="2400" dirty="0" smtClean="0"/>
              <a:t>Rewrite each of these as calls to send:</a:t>
            </a:r>
          </a:p>
          <a:p>
            <a:pPr lvl="1" eaLnBrk="1" hangingPunct="1">
              <a:lnSpc>
                <a:spcPct val="90000"/>
              </a:lnSpc>
            </a:pPr>
            <a:r>
              <a:rPr lang="en-US" altLang="en-US" sz="2000" dirty="0" smtClean="0"/>
              <a:t>Example:  </a:t>
            </a:r>
            <a:r>
              <a:rPr lang="en-US" altLang="en-US" sz="2000" dirty="0" err="1" smtClean="0">
                <a:latin typeface="Lucida Sans Typewriter" panose="020B0509030504030204" pitchFamily="49" charset="0"/>
              </a:rPr>
              <a:t>my_str.length</a:t>
            </a:r>
            <a:r>
              <a:rPr lang="en-US" altLang="en-US" sz="2000" dirty="0" smtClean="0">
                <a:latin typeface="Lucida Sans Typewriter" panose="020B0509030504030204" pitchFamily="49" charset="0"/>
              </a:rPr>
              <a:t>  =&gt;  </a:t>
            </a:r>
            <a:r>
              <a:rPr lang="en-US" altLang="en-US" sz="2000" dirty="0" err="1" smtClean="0">
                <a:latin typeface="Lucida Sans Typewriter" panose="020B0509030504030204" pitchFamily="49" charset="0"/>
              </a:rPr>
              <a:t>my_str.</a:t>
            </a:r>
            <a:r>
              <a:rPr lang="en-US" altLang="en-US" sz="2000" dirty="0" err="1" smtClean="0">
                <a:solidFill>
                  <a:srgbClr val="0000FF"/>
                </a:solidFill>
                <a:latin typeface="Lucida Sans Typewriter" panose="020B0509030504030204" pitchFamily="49" charset="0"/>
              </a:rPr>
              <a:t>send</a:t>
            </a:r>
            <a:r>
              <a:rPr lang="en-US" altLang="en-US" sz="2000" dirty="0" smtClean="0">
                <a:latin typeface="Lucida Sans Typewriter" panose="020B0509030504030204" pitchFamily="49" charset="0"/>
              </a:rPr>
              <a:t>(:length)</a:t>
            </a:r>
          </a:p>
          <a:p>
            <a:pPr lvl="1" eaLnBrk="1" hangingPunct="1">
              <a:lnSpc>
                <a:spcPct val="90000"/>
              </a:lnSpc>
              <a:buFontTx/>
              <a:buNone/>
            </a:pPr>
            <a:r>
              <a:rPr lang="en-US" altLang="en-US" sz="2000" dirty="0" smtClean="0">
                <a:solidFill>
                  <a:srgbClr val="333399"/>
                </a:solidFill>
                <a:latin typeface="Lucida Sans Typewriter" panose="020B0509030504030204" pitchFamily="49" charset="0"/>
              </a:rPr>
              <a:t>1 + 2 </a:t>
            </a:r>
          </a:p>
          <a:p>
            <a:pPr lvl="1" eaLnBrk="1" hangingPunct="1">
              <a:lnSpc>
                <a:spcPct val="90000"/>
              </a:lnSpc>
              <a:buFontTx/>
              <a:buNone/>
            </a:pPr>
            <a:r>
              <a:rPr lang="en-US" altLang="en-US" sz="2000" dirty="0" err="1" smtClean="0">
                <a:solidFill>
                  <a:srgbClr val="333399"/>
                </a:solidFill>
                <a:latin typeface="Lucida Sans Typewriter" panose="020B0509030504030204" pitchFamily="49" charset="0"/>
              </a:rPr>
              <a:t>my_array</a:t>
            </a:r>
            <a:r>
              <a:rPr lang="en-US" altLang="en-US" sz="2000" dirty="0" smtClean="0">
                <a:solidFill>
                  <a:srgbClr val="333399"/>
                </a:solidFill>
                <a:latin typeface="Lucida Sans Typewriter" panose="020B0509030504030204" pitchFamily="49" charset="0"/>
              </a:rPr>
              <a:t>[4] </a:t>
            </a:r>
          </a:p>
          <a:p>
            <a:pPr lvl="1" eaLnBrk="1" hangingPunct="1">
              <a:lnSpc>
                <a:spcPct val="90000"/>
              </a:lnSpc>
              <a:buFontTx/>
              <a:buNone/>
            </a:pPr>
            <a:r>
              <a:rPr lang="en-US" altLang="en-US" sz="2000" dirty="0" err="1" smtClean="0">
                <a:solidFill>
                  <a:srgbClr val="333399"/>
                </a:solidFill>
                <a:latin typeface="Lucida Sans Typewriter" panose="020B0509030504030204" pitchFamily="49" charset="0"/>
              </a:rPr>
              <a:t>my_array</a:t>
            </a:r>
            <a:r>
              <a:rPr lang="en-US" altLang="en-US" sz="2000" dirty="0" smtClean="0">
                <a:solidFill>
                  <a:srgbClr val="333399"/>
                </a:solidFill>
                <a:latin typeface="Lucida Sans Typewriter" panose="020B0509030504030204" pitchFamily="49" charset="0"/>
              </a:rPr>
              <a:t>[3] = "foo"</a:t>
            </a:r>
          </a:p>
          <a:p>
            <a:pPr lvl="1" eaLnBrk="1" hangingPunct="1">
              <a:lnSpc>
                <a:spcPct val="90000"/>
              </a:lnSpc>
              <a:buFontTx/>
              <a:buNone/>
            </a:pPr>
            <a:r>
              <a:rPr lang="en-US" altLang="en-US" sz="2000" dirty="0" smtClean="0">
                <a:solidFill>
                  <a:srgbClr val="333399"/>
                </a:solidFill>
                <a:latin typeface="Lucida Sans Typewriter" panose="020B0509030504030204" pitchFamily="49" charset="0"/>
              </a:rPr>
              <a:t>if (x == 3)  ....</a:t>
            </a:r>
          </a:p>
          <a:p>
            <a:pPr lvl="1" eaLnBrk="1" hangingPunct="1">
              <a:lnSpc>
                <a:spcPct val="90000"/>
              </a:lnSpc>
              <a:buFontTx/>
              <a:buNone/>
            </a:pPr>
            <a:r>
              <a:rPr lang="en-US" altLang="en-US" sz="2000" dirty="0" err="1" smtClean="0">
                <a:solidFill>
                  <a:srgbClr val="333399"/>
                </a:solidFill>
                <a:latin typeface="Lucida Sans Typewriter" panose="020B0509030504030204" pitchFamily="49" charset="0"/>
              </a:rPr>
              <a:t>my_func</a:t>
            </a:r>
            <a:r>
              <a:rPr lang="en-US" altLang="en-US" sz="2000" dirty="0" smtClean="0">
                <a:solidFill>
                  <a:srgbClr val="333399"/>
                </a:solidFill>
                <a:latin typeface="Lucida Sans Typewriter" panose="020B0509030504030204" pitchFamily="49" charset="0"/>
              </a:rPr>
              <a:t>(z) </a:t>
            </a:r>
          </a:p>
          <a:p>
            <a:pPr eaLnBrk="1" hangingPunct="1">
              <a:lnSpc>
                <a:spcPct val="90000"/>
              </a:lnSpc>
            </a:pPr>
            <a:r>
              <a:rPr lang="en-US" altLang="en-US" sz="2800" dirty="0" smtClean="0"/>
              <a:t>In particular, things like </a:t>
            </a:r>
            <a:r>
              <a:rPr lang="ja-JP" altLang="en-US" sz="2800" dirty="0" smtClean="0"/>
              <a:t>“</a:t>
            </a:r>
            <a:r>
              <a:rPr lang="en-US" altLang="ja-JP" sz="2800" dirty="0" smtClean="0"/>
              <a:t>implicit conversion</a:t>
            </a:r>
            <a:r>
              <a:rPr lang="ja-JP" altLang="en-US" sz="2800" dirty="0" smtClean="0"/>
              <a:t>”</a:t>
            </a:r>
            <a:r>
              <a:rPr lang="en-US" altLang="ja-JP" sz="2800" dirty="0" smtClean="0"/>
              <a:t> on comparison is </a:t>
            </a:r>
            <a:r>
              <a:rPr lang="en-US" altLang="ja-JP" sz="2800" i="1" dirty="0" smtClean="0"/>
              <a:t>not in the type system, but in the instance methods</a:t>
            </a:r>
            <a:endParaRPr lang="en-US" altLang="ja-JP" sz="2800" dirty="0" smtClean="0"/>
          </a:p>
          <a:p>
            <a:pPr eaLnBrk="1" hangingPunct="1">
              <a:lnSpc>
                <a:spcPct val="90000"/>
              </a:lnSpc>
            </a:pPr>
            <a:endParaRPr lang="en-US" altLang="en-US" sz="2400" dirty="0" smtClean="0"/>
          </a:p>
          <a:p>
            <a:pPr eaLnBrk="1" hangingPunct="1">
              <a:lnSpc>
                <a:spcPct val="90000"/>
              </a:lnSpc>
            </a:pPr>
            <a:endParaRPr lang="en-US" altLang="en-US" sz="2400" dirty="0" smtClean="0"/>
          </a:p>
        </p:txBody>
      </p:sp>
      <p:sp>
        <p:nvSpPr>
          <p:cNvPr id="4" name="TextBox 3"/>
          <p:cNvSpPr txBox="1">
            <a:spLocks noChangeArrowheads="1"/>
          </p:cNvSpPr>
          <p:nvPr/>
        </p:nvSpPr>
        <p:spPr bwMode="auto">
          <a:xfrm>
            <a:off x="4038600" y="3429000"/>
            <a:ext cx="47244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Aft>
                <a:spcPts val="300"/>
              </a:spcAft>
            </a:pPr>
            <a:r>
              <a:rPr lang="en-US" altLang="en-US" sz="2000" dirty="0">
                <a:solidFill>
                  <a:srgbClr val="FF0000"/>
                </a:solidFill>
                <a:latin typeface="Lucida Sans Typewriter" panose="020B0509030504030204" pitchFamily="49" charset="0"/>
              </a:rPr>
              <a:t>1.send(:+, 2)</a:t>
            </a:r>
          </a:p>
          <a:p>
            <a:pPr eaLnBrk="1" hangingPunct="1">
              <a:spcAft>
                <a:spcPts val="300"/>
              </a:spcAft>
            </a:pPr>
            <a:r>
              <a:rPr lang="en-US" altLang="en-US" sz="2000" dirty="0" err="1">
                <a:solidFill>
                  <a:srgbClr val="FF0000"/>
                </a:solidFill>
                <a:latin typeface="Lucida Sans Typewriter" panose="020B0509030504030204" pitchFamily="49" charset="0"/>
              </a:rPr>
              <a:t>my_array.send</a:t>
            </a:r>
            <a:r>
              <a:rPr lang="en-US" altLang="en-US" sz="2000" dirty="0">
                <a:solidFill>
                  <a:srgbClr val="FF0000"/>
                </a:solidFill>
                <a:latin typeface="Lucida Sans Typewriter" panose="020B0509030504030204" pitchFamily="49" charset="0"/>
              </a:rPr>
              <a:t>(:[], 4)</a:t>
            </a:r>
          </a:p>
          <a:p>
            <a:pPr eaLnBrk="1" hangingPunct="1">
              <a:spcAft>
                <a:spcPts val="300"/>
              </a:spcAft>
            </a:pPr>
            <a:r>
              <a:rPr lang="en-US" altLang="en-US" sz="2000" dirty="0" err="1">
                <a:solidFill>
                  <a:srgbClr val="FF0000"/>
                </a:solidFill>
                <a:latin typeface="Lucida Sans Typewriter" panose="020B0509030504030204" pitchFamily="49" charset="0"/>
              </a:rPr>
              <a:t>my_array.send</a:t>
            </a:r>
            <a:r>
              <a:rPr lang="en-US" altLang="en-US" sz="2000" dirty="0">
                <a:solidFill>
                  <a:srgbClr val="FF0000"/>
                </a:solidFill>
                <a:latin typeface="Lucida Sans Typewriter" panose="020B0509030504030204" pitchFamily="49" charset="0"/>
              </a:rPr>
              <a:t>(:[]=, 3,"foo")</a:t>
            </a:r>
          </a:p>
          <a:p>
            <a:pPr eaLnBrk="1" hangingPunct="1">
              <a:spcAft>
                <a:spcPts val="300"/>
              </a:spcAft>
            </a:pPr>
            <a:r>
              <a:rPr lang="en-US" altLang="en-US" sz="2000" dirty="0">
                <a:solidFill>
                  <a:srgbClr val="FF0000"/>
                </a:solidFill>
                <a:latin typeface="Lucida Sans Typewriter" panose="020B0509030504030204" pitchFamily="49" charset="0"/>
              </a:rPr>
              <a:t>if (</a:t>
            </a:r>
            <a:r>
              <a:rPr lang="en-US" altLang="en-US" sz="2000" dirty="0" err="1">
                <a:solidFill>
                  <a:srgbClr val="FF0000"/>
                </a:solidFill>
                <a:latin typeface="Lucida Sans Typewriter" panose="020B0509030504030204" pitchFamily="49" charset="0"/>
              </a:rPr>
              <a:t>x.send</a:t>
            </a:r>
            <a:r>
              <a:rPr lang="en-US" altLang="en-US" sz="2000" dirty="0">
                <a:solidFill>
                  <a:srgbClr val="FF0000"/>
                </a:solidFill>
                <a:latin typeface="Lucida Sans Typewriter" panose="020B0509030504030204" pitchFamily="49" charset="0"/>
              </a:rPr>
              <a:t>(:==, 3)) ...</a:t>
            </a:r>
          </a:p>
          <a:p>
            <a:pPr eaLnBrk="1" hangingPunct="1">
              <a:spcAft>
                <a:spcPts val="300"/>
              </a:spcAft>
            </a:pPr>
            <a:r>
              <a:rPr lang="en-US" altLang="en-US" sz="2000" dirty="0" err="1">
                <a:solidFill>
                  <a:srgbClr val="FF0000"/>
                </a:solidFill>
                <a:latin typeface="Lucida Sans Typewriter" panose="020B0509030504030204" pitchFamily="49" charset="0"/>
              </a:rPr>
              <a:t>self.send</a:t>
            </a:r>
            <a:r>
              <a:rPr lang="en-US" altLang="en-US" sz="2000" dirty="0">
                <a:solidFill>
                  <a:srgbClr val="FF0000"/>
                </a:solidFill>
                <a:latin typeface="Lucida Sans Typewriter" panose="020B0509030504030204" pitchFamily="49" charset="0"/>
              </a:rPr>
              <a:t>(:</a:t>
            </a:r>
            <a:r>
              <a:rPr lang="en-US" altLang="en-US" sz="2000" dirty="0" err="1">
                <a:solidFill>
                  <a:srgbClr val="FF0000"/>
                </a:solidFill>
                <a:latin typeface="Lucida Sans Typewriter" panose="020B0509030504030204" pitchFamily="49" charset="0"/>
              </a:rPr>
              <a:t>my_func</a:t>
            </a:r>
            <a:r>
              <a:rPr lang="en-US" altLang="en-US" sz="2000" dirty="0">
                <a:solidFill>
                  <a:srgbClr val="FF0000"/>
                </a:solidFill>
                <a:latin typeface="Lucida Sans Typewriter" panose="020B0509030504030204" pitchFamily="49" charset="0"/>
              </a:rPr>
              <a:t>, z)</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0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00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800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800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800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800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00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00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800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800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8003">
                                            <p:txEl>
                                              <p:pRg st="10" end="10"/>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accent2"/>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accent2"/>
                                      </p:to>
                                    </p:animClr>
                                  </p:sub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chemeClr val="accent2"/>
                                      </p:to>
                                    </p:animClr>
                                  </p:sub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chemeClr val="accent2"/>
                                      </p:to>
                                    </p:animClr>
                                  </p:sub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chemeClr val="accent2"/>
                                      </p:to>
                                    </p:animClr>
                                  </p:sub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80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3" grpId="0" build="p"/>
      <p:bldP spid="4"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p:txBody>
          <a:bodyPr/>
          <a:lstStyle/>
          <a:p>
            <a:pPr eaLnBrk="1" hangingPunct="1"/>
            <a:r>
              <a:rPr lang="en-US" altLang="en-US" dirty="0" smtClean="0"/>
              <a:t>REMEMBER!</a:t>
            </a:r>
          </a:p>
        </p:txBody>
      </p:sp>
      <p:sp>
        <p:nvSpPr>
          <p:cNvPr id="26627" name="Rectangle 3"/>
          <p:cNvSpPr>
            <a:spLocks noGrp="1" noChangeArrowheads="1"/>
          </p:cNvSpPr>
          <p:nvPr>
            <p:ph idx="1"/>
          </p:nvPr>
        </p:nvSpPr>
        <p:spPr/>
        <p:txBody>
          <a:bodyPr/>
          <a:lstStyle/>
          <a:p>
            <a:pPr eaLnBrk="1" hangingPunct="1"/>
            <a:r>
              <a:rPr lang="en-US" altLang="en-US" sz="2800" dirty="0" err="1" smtClean="0">
                <a:solidFill>
                  <a:schemeClr val="accent2"/>
                </a:solidFill>
                <a:latin typeface="Lucida Sans Typewriter" panose="020B0509030504030204" pitchFamily="49" charset="0"/>
              </a:rPr>
              <a:t>a.b</a:t>
            </a:r>
            <a:r>
              <a:rPr lang="en-US" altLang="en-US" sz="2800" dirty="0" smtClean="0">
                <a:latin typeface="Courier New" panose="02070309020205020404" pitchFamily="49" charset="0"/>
              </a:rPr>
              <a:t> </a:t>
            </a:r>
            <a:r>
              <a:rPr lang="en-US" altLang="en-US" sz="2800" dirty="0" smtClean="0"/>
              <a:t>means: call method </a:t>
            </a:r>
            <a:r>
              <a:rPr lang="en-US" altLang="en-US" sz="2800" dirty="0" smtClean="0">
                <a:solidFill>
                  <a:schemeClr val="accent2"/>
                </a:solidFill>
                <a:latin typeface="Lucida Sans Typewriter" panose="020B0509030504030204" pitchFamily="49" charset="0"/>
              </a:rPr>
              <a:t>b</a:t>
            </a:r>
            <a:r>
              <a:rPr lang="en-US" altLang="en-US" sz="2800" dirty="0" smtClean="0"/>
              <a:t> on object </a:t>
            </a:r>
            <a:r>
              <a:rPr lang="en-US" altLang="en-US" sz="2800" dirty="0" smtClean="0">
                <a:solidFill>
                  <a:schemeClr val="accent2"/>
                </a:solidFill>
                <a:latin typeface="Lucida Sans Typewriter" panose="020B0509030504030204" pitchFamily="49" charset="0"/>
              </a:rPr>
              <a:t>a</a:t>
            </a:r>
          </a:p>
          <a:p>
            <a:pPr lvl="1" eaLnBrk="1" hangingPunct="1"/>
            <a:r>
              <a:rPr lang="en-US" altLang="en-US" dirty="0" smtClean="0">
                <a:solidFill>
                  <a:srgbClr val="333399"/>
                </a:solidFill>
                <a:latin typeface="Lucida Sans Typewriter" panose="020B0509030504030204" pitchFamily="49" charset="0"/>
              </a:rPr>
              <a:t>a</a:t>
            </a:r>
            <a:r>
              <a:rPr lang="en-US" altLang="en-US" sz="2400" dirty="0" smtClean="0"/>
              <a:t> is the </a:t>
            </a:r>
            <a:r>
              <a:rPr lang="en-US" altLang="en-US" sz="2400" b="1" i="1" u="sng" dirty="0" smtClean="0"/>
              <a:t>receiver</a:t>
            </a:r>
            <a:r>
              <a:rPr lang="en-US" altLang="en-US" sz="2400" dirty="0" smtClean="0"/>
              <a:t> to which you </a:t>
            </a:r>
            <a:r>
              <a:rPr lang="en-US" altLang="en-US" sz="2400" b="1" i="1" u="sng" dirty="0" smtClean="0"/>
              <a:t>send</a:t>
            </a:r>
            <a:r>
              <a:rPr lang="en-US" altLang="en-US" sz="2400" i="1" dirty="0" smtClean="0"/>
              <a:t> </a:t>
            </a:r>
            <a:r>
              <a:rPr lang="en-US" altLang="en-US" sz="2400" dirty="0" smtClean="0"/>
              <a:t>the method call </a:t>
            </a:r>
            <a:r>
              <a:rPr lang="en-US" altLang="en-US" sz="2400" dirty="0">
                <a:solidFill>
                  <a:schemeClr val="accent2"/>
                </a:solidFill>
                <a:latin typeface="Lucida Sans Typewriter" panose="020B0509030504030204" pitchFamily="49" charset="0"/>
              </a:rPr>
              <a:t>b</a:t>
            </a:r>
            <a:r>
              <a:rPr lang="en-US" altLang="en-US" sz="2400" dirty="0" smtClean="0"/>
              <a:t>, assuming </a:t>
            </a:r>
            <a:r>
              <a:rPr lang="en-US" altLang="en-US" dirty="0" smtClean="0">
                <a:solidFill>
                  <a:srgbClr val="333399"/>
                </a:solidFill>
                <a:latin typeface="Lucida Sans Typewriter" panose="020B0509030504030204" pitchFamily="49" charset="0"/>
              </a:rPr>
              <a:t>a</a:t>
            </a:r>
            <a:r>
              <a:rPr lang="en-US" altLang="en-US" sz="2400" dirty="0" smtClean="0"/>
              <a:t> will </a:t>
            </a:r>
            <a:r>
              <a:rPr lang="en-US" altLang="en-US" sz="2400" b="1" i="1" u="sng" dirty="0" smtClean="0"/>
              <a:t>respond to</a:t>
            </a:r>
            <a:r>
              <a:rPr lang="en-US" altLang="en-US" sz="2400" b="1" i="1" dirty="0" smtClean="0"/>
              <a:t> </a:t>
            </a:r>
            <a:r>
              <a:rPr lang="en-US" altLang="en-US" sz="2400" dirty="0" smtClean="0"/>
              <a:t>that method</a:t>
            </a:r>
          </a:p>
          <a:p>
            <a:pPr eaLnBrk="1" hangingPunct="1">
              <a:buFont typeface="Zapf Dingbats" pitchFamily="-84" charset="2"/>
              <a:buChar char=""/>
            </a:pPr>
            <a:r>
              <a:rPr lang="en-US" altLang="en-US" sz="2800" i="1" dirty="0" smtClean="0">
                <a:solidFill>
                  <a:srgbClr val="FF0000"/>
                </a:solidFill>
              </a:rPr>
              <a:t>does not mean</a:t>
            </a:r>
            <a:r>
              <a:rPr lang="en-US" altLang="en-US" sz="2800" i="1" dirty="0" smtClean="0"/>
              <a:t>:</a:t>
            </a:r>
            <a:r>
              <a:rPr lang="en-US" altLang="en-US" sz="2800" dirty="0" smtClean="0"/>
              <a:t>  </a:t>
            </a:r>
            <a:r>
              <a:rPr lang="en-US" altLang="en-US" sz="2800" dirty="0" smtClean="0">
                <a:solidFill>
                  <a:schemeClr val="accent2"/>
                </a:solidFill>
                <a:latin typeface="Lucida Sans Typewriter" panose="020B0509030504030204" pitchFamily="49" charset="0"/>
              </a:rPr>
              <a:t>b</a:t>
            </a:r>
            <a:r>
              <a:rPr lang="en-US" altLang="en-US" sz="2800" dirty="0" smtClean="0"/>
              <a:t> is an instance variable of </a:t>
            </a:r>
            <a:r>
              <a:rPr lang="en-US" altLang="en-US" sz="2800" dirty="0" smtClean="0">
                <a:solidFill>
                  <a:schemeClr val="accent2"/>
                </a:solidFill>
                <a:latin typeface="Lucida Sans Typewriter" panose="020B0509030504030204" pitchFamily="49" charset="0"/>
              </a:rPr>
              <a:t>a</a:t>
            </a:r>
          </a:p>
          <a:p>
            <a:pPr eaLnBrk="1" hangingPunct="1">
              <a:buFont typeface="Zapf Dingbats" pitchFamily="-84" charset="2"/>
              <a:buChar char=""/>
            </a:pPr>
            <a:r>
              <a:rPr lang="en-US" altLang="en-US" sz="2800" i="1" dirty="0" smtClean="0">
                <a:solidFill>
                  <a:srgbClr val="FF0000"/>
                </a:solidFill>
              </a:rPr>
              <a:t>does not mean</a:t>
            </a:r>
            <a:r>
              <a:rPr lang="en-US" altLang="en-US" sz="2800" dirty="0" smtClean="0"/>
              <a:t>:  </a:t>
            </a:r>
            <a:r>
              <a:rPr lang="en-US" altLang="en-US" sz="2800" dirty="0" smtClean="0">
                <a:solidFill>
                  <a:schemeClr val="accent2"/>
                </a:solidFill>
                <a:latin typeface="Lucida Sans Typewriter" panose="020B0509030504030204" pitchFamily="49" charset="0"/>
              </a:rPr>
              <a:t>a</a:t>
            </a:r>
            <a:r>
              <a:rPr lang="en-US" altLang="en-US" sz="2800" dirty="0" smtClean="0"/>
              <a:t> is some kind of data structure that has </a:t>
            </a:r>
            <a:r>
              <a:rPr lang="en-US" altLang="en-US" sz="2800" dirty="0" smtClean="0">
                <a:solidFill>
                  <a:schemeClr val="accent2"/>
                </a:solidFill>
                <a:latin typeface="Lucida Sans Typewriter" panose="020B0509030504030204" pitchFamily="49" charset="0"/>
              </a:rPr>
              <a:t>b</a:t>
            </a:r>
            <a:r>
              <a:rPr lang="en-US" altLang="en-US" sz="2800" dirty="0" smtClean="0"/>
              <a:t> as a member</a:t>
            </a:r>
          </a:p>
          <a:p>
            <a:pPr algn="ctr" eaLnBrk="1" hangingPunct="1">
              <a:buFontTx/>
              <a:buNone/>
            </a:pPr>
            <a:endParaRPr lang="en-US" altLang="en-US" sz="2800" dirty="0" smtClean="0"/>
          </a:p>
          <a:p>
            <a:pPr algn="ctr" eaLnBrk="1" hangingPunct="1">
              <a:buFontTx/>
              <a:buNone/>
            </a:pPr>
            <a:r>
              <a:rPr lang="en-US" altLang="en-US" sz="2800" i="1" dirty="0" smtClean="0">
                <a:solidFill>
                  <a:schemeClr val="accent2"/>
                </a:solidFill>
              </a:rPr>
              <a:t>Understanding this distinction will save you from much grief and confusion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627">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ChangeArrowheads="1"/>
          </p:cNvSpPr>
          <p:nvPr>
            <p:ph type="title"/>
          </p:nvPr>
        </p:nvSpPr>
        <p:spPr/>
        <p:txBody>
          <a:bodyPr/>
          <a:lstStyle/>
          <a:p>
            <a:pPr eaLnBrk="1" hangingPunct="1"/>
            <a:r>
              <a:rPr lang="en-US" altLang="en-US" dirty="0" smtClean="0"/>
              <a:t>Example: Every </a:t>
            </a:r>
            <a:r>
              <a:rPr lang="en-US" altLang="en-US" dirty="0"/>
              <a:t>O</a:t>
            </a:r>
            <a:r>
              <a:rPr lang="en-US" altLang="en-US" dirty="0" smtClean="0"/>
              <a:t>peration is a Method </a:t>
            </a:r>
            <a:r>
              <a:rPr lang="en-US" altLang="en-US" dirty="0"/>
              <a:t>C</a:t>
            </a:r>
            <a:r>
              <a:rPr lang="en-US" altLang="en-US" dirty="0" smtClean="0"/>
              <a:t>all</a:t>
            </a:r>
          </a:p>
        </p:txBody>
      </p:sp>
      <p:sp>
        <p:nvSpPr>
          <p:cNvPr id="129026" name="Rectangle 3"/>
          <p:cNvSpPr>
            <a:spLocks noGrp="1" noChangeArrowheads="1"/>
          </p:cNvSpPr>
          <p:nvPr>
            <p:ph idx="1"/>
          </p:nvPr>
        </p:nvSpPr>
        <p:spPr/>
        <p:txBody>
          <a:bodyPr/>
          <a:lstStyle/>
          <a:p>
            <a:pPr lvl="1" eaLnBrk="1" hangingPunct="1">
              <a:lnSpc>
                <a:spcPct val="110000"/>
              </a:lnSpc>
              <a:spcBef>
                <a:spcPct val="0"/>
              </a:spcBef>
              <a:buFontTx/>
              <a:buNone/>
            </a:pPr>
            <a:r>
              <a:rPr lang="en-US" altLang="en-US" sz="2000" dirty="0" smtClean="0">
                <a:solidFill>
                  <a:schemeClr val="accent2"/>
                </a:solidFill>
                <a:latin typeface="Monaco" pitchFamily="-84" charset="0"/>
              </a:rPr>
              <a:t>y = [1,2]</a:t>
            </a:r>
          </a:p>
          <a:p>
            <a:pPr lvl="1" eaLnBrk="1" hangingPunct="1">
              <a:lnSpc>
                <a:spcPct val="110000"/>
              </a:lnSpc>
              <a:spcBef>
                <a:spcPct val="0"/>
              </a:spcBef>
              <a:buFontTx/>
              <a:buNone/>
            </a:pPr>
            <a:r>
              <a:rPr lang="en-US" altLang="en-US" sz="2000" dirty="0" smtClean="0">
                <a:solidFill>
                  <a:schemeClr val="accent2"/>
                </a:solidFill>
                <a:latin typeface="Monaco" pitchFamily="-84" charset="0"/>
              </a:rPr>
              <a:t>y = y + ["</a:t>
            </a:r>
            <a:r>
              <a:rPr lang="en-US" altLang="en-US" sz="2000" dirty="0" err="1" smtClean="0">
                <a:solidFill>
                  <a:schemeClr val="accent2"/>
                </a:solidFill>
                <a:latin typeface="Monaco" pitchFamily="-84" charset="0"/>
              </a:rPr>
              <a:t>foo",:bar</a:t>
            </a:r>
            <a:r>
              <a:rPr lang="en-US" altLang="en-US" sz="2000" dirty="0" smtClean="0">
                <a:solidFill>
                  <a:schemeClr val="accent2"/>
                </a:solidFill>
                <a:latin typeface="Monaco" pitchFamily="-84" charset="0"/>
              </a:rPr>
              <a:t>]</a:t>
            </a:r>
            <a:r>
              <a:rPr lang="en-US" altLang="en-US" sz="2000" dirty="0">
                <a:latin typeface="Monaco" pitchFamily="-84" charset="0"/>
              </a:rPr>
              <a:t>	</a:t>
            </a:r>
            <a:r>
              <a:rPr lang="en-US" altLang="en-US" sz="2000" i="1" dirty="0" smtClean="0">
                <a:solidFill>
                  <a:schemeClr val="bg2"/>
                </a:solidFill>
                <a:latin typeface="Monaco" pitchFamily="-84" charset="0"/>
              </a:rPr>
              <a:t># =&gt; [1,2,"foo",:bar]</a:t>
            </a:r>
          </a:p>
          <a:p>
            <a:pPr lvl="1" eaLnBrk="1" hangingPunct="1">
              <a:lnSpc>
                <a:spcPct val="110000"/>
              </a:lnSpc>
              <a:spcBef>
                <a:spcPct val="0"/>
              </a:spcBef>
              <a:buFontTx/>
              <a:buNone/>
            </a:pPr>
            <a:r>
              <a:rPr lang="en-US" altLang="en-US" sz="2000" dirty="0" smtClean="0">
                <a:solidFill>
                  <a:srgbClr val="333399"/>
                </a:solidFill>
                <a:latin typeface="Monaco" pitchFamily="-84" charset="0"/>
              </a:rPr>
              <a:t>y &lt;&lt; 5</a:t>
            </a:r>
            <a:r>
              <a:rPr lang="en-US" altLang="en-US" sz="2000" dirty="0" smtClean="0">
                <a:latin typeface="Monaco" pitchFamily="-84" charset="0"/>
              </a:rPr>
              <a:t>               	</a:t>
            </a:r>
            <a:r>
              <a:rPr lang="en-US" altLang="en-US" sz="2000" i="1" dirty="0" smtClean="0">
                <a:solidFill>
                  <a:schemeClr val="bg2"/>
                </a:solidFill>
                <a:latin typeface="Monaco" pitchFamily="-84" charset="0"/>
              </a:rPr>
              <a:t># =&gt; [1,2,"foo",:bar,5]</a:t>
            </a:r>
          </a:p>
          <a:p>
            <a:pPr lvl="1" eaLnBrk="1" hangingPunct="1">
              <a:lnSpc>
                <a:spcPct val="110000"/>
              </a:lnSpc>
              <a:spcBef>
                <a:spcPct val="0"/>
              </a:spcBef>
              <a:buFontTx/>
              <a:buNone/>
            </a:pPr>
            <a:r>
              <a:rPr lang="en-US" altLang="en-US" sz="2000" dirty="0" smtClean="0">
                <a:solidFill>
                  <a:srgbClr val="333399"/>
                </a:solidFill>
                <a:latin typeface="Monaco" pitchFamily="-84" charset="0"/>
              </a:rPr>
              <a:t>y &lt;&lt; [6,7]</a:t>
            </a:r>
            <a:r>
              <a:rPr lang="en-US" altLang="en-US" sz="2000" dirty="0" smtClean="0">
                <a:latin typeface="Monaco" pitchFamily="-84" charset="0"/>
              </a:rPr>
              <a:t>           	</a:t>
            </a:r>
            <a:r>
              <a:rPr lang="en-US" altLang="en-US" sz="2000" i="1" dirty="0" smtClean="0">
                <a:solidFill>
                  <a:srgbClr val="808080"/>
                </a:solidFill>
                <a:latin typeface="Monaco" pitchFamily="-84" charset="0"/>
              </a:rPr>
              <a:t>#</a:t>
            </a:r>
            <a:r>
              <a:rPr lang="en-US" altLang="en-US" sz="2000" dirty="0" smtClean="0">
                <a:latin typeface="Monaco" pitchFamily="-84" charset="0"/>
              </a:rPr>
              <a:t> </a:t>
            </a:r>
            <a:r>
              <a:rPr lang="en-US" altLang="en-US" sz="2000" i="1" dirty="0" smtClean="0">
                <a:solidFill>
                  <a:schemeClr val="bg2"/>
                </a:solidFill>
                <a:latin typeface="Monaco" pitchFamily="-84" charset="0"/>
              </a:rPr>
              <a:t>=&gt; [1,2,"foo",:bar,5,</a:t>
            </a:r>
            <a:r>
              <a:rPr lang="en-US" altLang="en-US" sz="2000" i="1" dirty="0" smtClean="0">
                <a:solidFill>
                  <a:srgbClr val="FF0000"/>
                </a:solidFill>
                <a:latin typeface="Monaco" pitchFamily="-84" charset="0"/>
              </a:rPr>
              <a:t>[6,7]</a:t>
            </a:r>
            <a:r>
              <a:rPr lang="en-US" altLang="en-US" sz="2000" i="1" dirty="0" smtClean="0">
                <a:solidFill>
                  <a:schemeClr val="bg2"/>
                </a:solidFill>
                <a:latin typeface="Monaco" pitchFamily="-84" charset="0"/>
              </a:rPr>
              <a:t>]</a:t>
            </a:r>
          </a:p>
          <a:p>
            <a:pPr eaLnBrk="1" hangingPunct="1">
              <a:lnSpc>
                <a:spcPct val="110000"/>
              </a:lnSpc>
              <a:spcBef>
                <a:spcPct val="0"/>
              </a:spcBef>
              <a:buFontTx/>
              <a:buNone/>
            </a:pPr>
            <a:endParaRPr lang="en-US" altLang="en-US" sz="2400" dirty="0" smtClean="0">
              <a:latin typeface="Monaco" pitchFamily="-84" charset="0"/>
            </a:endParaRPr>
          </a:p>
          <a:p>
            <a:pPr eaLnBrk="1" hangingPunct="1"/>
            <a:r>
              <a:rPr lang="en-US" altLang="en-US" sz="2400" dirty="0" smtClean="0"/>
              <a:t> </a:t>
            </a:r>
            <a:r>
              <a:rPr lang="ja-JP" altLang="en-US" sz="2400" dirty="0" smtClean="0"/>
              <a:t>“</a:t>
            </a:r>
            <a:r>
              <a:rPr lang="en-US" altLang="ja-JP" sz="2400" dirty="0" smtClean="0"/>
              <a:t>&lt;&lt;</a:t>
            </a:r>
            <a:r>
              <a:rPr lang="ja-JP" altLang="en-US" sz="2400" dirty="0" smtClean="0"/>
              <a:t>”</a:t>
            </a:r>
            <a:r>
              <a:rPr lang="en-US" altLang="ja-JP" sz="2400" dirty="0" smtClean="0"/>
              <a:t>  </a:t>
            </a:r>
            <a:r>
              <a:rPr lang="en-US" altLang="ja-JP" sz="2400" i="1" dirty="0" smtClean="0">
                <a:solidFill>
                  <a:srgbClr val="FF0000"/>
                </a:solidFill>
              </a:rPr>
              <a:t>destructively modifies</a:t>
            </a:r>
            <a:r>
              <a:rPr lang="en-US" altLang="ja-JP" sz="2400" i="1" dirty="0" smtClean="0"/>
              <a:t> </a:t>
            </a:r>
            <a:r>
              <a:rPr lang="en-US" altLang="ja-JP" sz="2400" dirty="0" smtClean="0"/>
              <a:t>its receiver, </a:t>
            </a:r>
            <a:r>
              <a:rPr lang="ja-JP" altLang="en-US" sz="2400" dirty="0" smtClean="0"/>
              <a:t>“</a:t>
            </a:r>
            <a:r>
              <a:rPr lang="en-US" altLang="ja-JP" sz="2400" dirty="0" smtClean="0"/>
              <a:t>+</a:t>
            </a:r>
            <a:r>
              <a:rPr lang="ja-JP" altLang="en-US" sz="2400" dirty="0" smtClean="0"/>
              <a:t>”</a:t>
            </a:r>
            <a:r>
              <a:rPr lang="en-US" altLang="ja-JP" sz="2400" dirty="0" smtClean="0"/>
              <a:t> does not</a:t>
            </a:r>
          </a:p>
          <a:p>
            <a:pPr lvl="1" eaLnBrk="1" hangingPunct="1"/>
            <a:r>
              <a:rPr lang="en-US" altLang="en-US" sz="2000" dirty="0" smtClean="0"/>
              <a:t>destructive methods often have names ending in </a:t>
            </a:r>
            <a:r>
              <a:rPr lang="ja-JP" altLang="en-US" sz="2000" dirty="0" smtClean="0"/>
              <a:t>“</a:t>
            </a:r>
            <a:r>
              <a:rPr lang="en-US" altLang="ja-JP" sz="2000" dirty="0" smtClean="0"/>
              <a:t>!</a:t>
            </a:r>
            <a:r>
              <a:rPr lang="ja-JP" altLang="en-US" sz="2000" dirty="0" smtClean="0"/>
              <a:t>”</a:t>
            </a:r>
            <a:endParaRPr lang="en-US" altLang="ja-JP" sz="2000" dirty="0" smtClean="0"/>
          </a:p>
          <a:p>
            <a:pPr eaLnBrk="1" hangingPunct="1"/>
            <a:r>
              <a:rPr lang="en-US" altLang="en-US" sz="2400" dirty="0" smtClean="0">
                <a:solidFill>
                  <a:srgbClr val="FF0000"/>
                </a:solidFill>
              </a:rPr>
              <a:t>Remember! These are nearly all </a:t>
            </a:r>
            <a:r>
              <a:rPr lang="en-US" altLang="en-US" sz="2400" i="1" dirty="0" smtClean="0">
                <a:solidFill>
                  <a:srgbClr val="FF0000"/>
                </a:solidFill>
              </a:rPr>
              <a:t>instance methods </a:t>
            </a:r>
            <a:r>
              <a:rPr lang="en-US" altLang="en-US" sz="2400" dirty="0" smtClean="0">
                <a:solidFill>
                  <a:srgbClr val="FF0000"/>
                </a:solidFill>
              </a:rPr>
              <a:t>of Array—</a:t>
            </a:r>
            <a:r>
              <a:rPr lang="en-US" altLang="en-US" sz="2400" i="1" dirty="0" smtClean="0">
                <a:solidFill>
                  <a:srgbClr val="FF0000"/>
                </a:solidFill>
              </a:rPr>
              <a:t>not</a:t>
            </a:r>
            <a:r>
              <a:rPr lang="en-US" altLang="en-US" sz="2400" dirty="0" smtClean="0">
                <a:solidFill>
                  <a:srgbClr val="FF0000"/>
                </a:solidFill>
              </a:rPr>
              <a:t> language operators!</a:t>
            </a:r>
          </a:p>
          <a:p>
            <a:pPr eaLnBrk="1" hangingPunct="1"/>
            <a:r>
              <a:rPr lang="en-US" altLang="en-US" sz="2400" dirty="0" smtClean="0"/>
              <a:t>So  </a:t>
            </a:r>
            <a:r>
              <a:rPr lang="en-US" altLang="en-US" sz="2000" dirty="0" smtClean="0">
                <a:solidFill>
                  <a:srgbClr val="333399"/>
                </a:solidFill>
                <a:latin typeface="Monaco" pitchFamily="-84" charset="0"/>
              </a:rPr>
              <a:t>5+3, "</a:t>
            </a:r>
            <a:r>
              <a:rPr lang="en-US" altLang="en-US" sz="2000" dirty="0" err="1" smtClean="0">
                <a:solidFill>
                  <a:srgbClr val="333399"/>
                </a:solidFill>
                <a:latin typeface="Monaco" pitchFamily="-84" charset="0"/>
              </a:rPr>
              <a:t>a"+"b</a:t>
            </a:r>
            <a:r>
              <a:rPr lang="en-US" altLang="en-US" sz="2000" dirty="0" smtClean="0">
                <a:solidFill>
                  <a:srgbClr val="333399"/>
                </a:solidFill>
                <a:latin typeface="Monaco" pitchFamily="-84" charset="0"/>
              </a:rPr>
              <a:t>", </a:t>
            </a:r>
            <a:r>
              <a:rPr lang="en-US" altLang="en-US" sz="2400" dirty="0" smtClean="0"/>
              <a:t>and </a:t>
            </a:r>
            <a:r>
              <a:rPr lang="en-US" altLang="en-US" sz="2000" dirty="0" smtClean="0">
                <a:solidFill>
                  <a:srgbClr val="333399"/>
                </a:solidFill>
                <a:latin typeface="Monaco" pitchFamily="-84" charset="0"/>
              </a:rPr>
              <a:t>[</a:t>
            </a:r>
            <a:r>
              <a:rPr lang="en-US" altLang="en-US" sz="2000" dirty="0" err="1" smtClean="0">
                <a:solidFill>
                  <a:srgbClr val="333399"/>
                </a:solidFill>
                <a:latin typeface="Monaco" pitchFamily="-84" charset="0"/>
              </a:rPr>
              <a:t>a,b</a:t>
            </a:r>
            <a:r>
              <a:rPr lang="en-US" altLang="en-US" sz="2000" dirty="0" smtClean="0">
                <a:solidFill>
                  <a:srgbClr val="333399"/>
                </a:solidFill>
                <a:latin typeface="Monaco" pitchFamily="-84" charset="0"/>
              </a:rPr>
              <a:t>]+[</a:t>
            </a:r>
            <a:r>
              <a:rPr lang="en-US" altLang="en-US" sz="2000" dirty="0" err="1" smtClean="0">
                <a:solidFill>
                  <a:srgbClr val="333399"/>
                </a:solidFill>
                <a:latin typeface="Monaco" pitchFamily="-84" charset="0"/>
              </a:rPr>
              <a:t>b,c</a:t>
            </a:r>
            <a:r>
              <a:rPr lang="en-US" altLang="en-US" sz="2000" dirty="0" smtClean="0">
                <a:solidFill>
                  <a:srgbClr val="333399"/>
                </a:solidFill>
                <a:latin typeface="Monaco" pitchFamily="-84" charset="0"/>
              </a:rPr>
              <a:t>]</a:t>
            </a:r>
            <a:r>
              <a:rPr lang="en-US" altLang="en-US" sz="2400" dirty="0" smtClean="0"/>
              <a:t> are all </a:t>
            </a:r>
            <a:r>
              <a:rPr lang="en-US" altLang="en-US" sz="2400" i="1" dirty="0" smtClean="0"/>
              <a:t>different </a:t>
            </a:r>
            <a:r>
              <a:rPr lang="en-US" altLang="en-US" sz="2400" dirty="0" smtClean="0"/>
              <a:t>methods named '+'</a:t>
            </a:r>
          </a:p>
          <a:p>
            <a:pPr lvl="1" eaLnBrk="1" hangingPunct="1"/>
            <a:r>
              <a:rPr lang="en-US" altLang="en-US" sz="2000" dirty="0" smtClean="0">
                <a:solidFill>
                  <a:srgbClr val="333399"/>
                </a:solidFill>
                <a:latin typeface="Monaco" pitchFamily="-84" charset="0"/>
              </a:rPr>
              <a:t>Numeric#+, String#+,</a:t>
            </a:r>
            <a:r>
              <a:rPr lang="en-US" altLang="en-US" sz="2400" dirty="0" smtClean="0"/>
              <a:t> and </a:t>
            </a:r>
            <a:r>
              <a:rPr lang="en-US" altLang="en-US" sz="2000" dirty="0" smtClean="0">
                <a:solidFill>
                  <a:srgbClr val="333399"/>
                </a:solidFill>
                <a:latin typeface="Monaco" pitchFamily="-84" charset="0"/>
              </a:rPr>
              <a:t>Array#+</a:t>
            </a:r>
            <a:r>
              <a:rPr lang="en-US" altLang="en-US" sz="2400" dirty="0" smtClean="0"/>
              <a:t>, to be specific</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Grp="1" noChangeArrowheads="1"/>
          </p:cNvSpPr>
          <p:nvPr>
            <p:ph type="title"/>
          </p:nvPr>
        </p:nvSpPr>
        <p:spPr/>
        <p:txBody>
          <a:bodyPr/>
          <a:lstStyle/>
          <a:p>
            <a:pPr eaLnBrk="1" hangingPunct="1"/>
            <a:r>
              <a:rPr lang="en-US" altLang="en-US" smtClean="0"/>
              <a:t>Hashes &amp; Poetry Mode</a:t>
            </a:r>
          </a:p>
        </p:txBody>
      </p:sp>
      <p:sp>
        <p:nvSpPr>
          <p:cNvPr id="29699" name="Rectangle 3"/>
          <p:cNvSpPr>
            <a:spLocks noGrp="1" noChangeArrowheads="1"/>
          </p:cNvSpPr>
          <p:nvPr>
            <p:ph idx="1"/>
          </p:nvPr>
        </p:nvSpPr>
        <p:spPr>
          <a:xfrm>
            <a:off x="152400" y="1417638"/>
            <a:ext cx="9067800" cy="4754562"/>
          </a:xfrm>
        </p:spPr>
        <p:txBody>
          <a:bodyPr/>
          <a:lstStyle/>
          <a:p>
            <a:pPr eaLnBrk="1" hangingPunct="1">
              <a:spcBef>
                <a:spcPct val="0"/>
              </a:spcBef>
              <a:buFontTx/>
              <a:buNone/>
            </a:pPr>
            <a:r>
              <a:rPr lang="en-US" altLang="en-US" sz="2000" dirty="0" smtClean="0">
                <a:solidFill>
                  <a:schemeClr val="accent2"/>
                </a:solidFill>
                <a:latin typeface="Lucida Sans Typewriter" panose="020B0509030504030204" pitchFamily="49" charset="0"/>
              </a:rPr>
              <a:t>h = {"stupid" =&gt; 1, :example =&gt; "foo" }</a:t>
            </a:r>
          </a:p>
          <a:p>
            <a:pPr eaLnBrk="1" hangingPunct="1">
              <a:spcBef>
                <a:spcPct val="0"/>
              </a:spcBef>
              <a:buFontTx/>
              <a:buNone/>
            </a:pPr>
            <a:r>
              <a:rPr lang="en-US" altLang="en-US" sz="2000" dirty="0" err="1" smtClean="0">
                <a:solidFill>
                  <a:schemeClr val="accent2"/>
                </a:solidFill>
                <a:latin typeface="Lucida Sans Typewriter" panose="020B0509030504030204" pitchFamily="49" charset="0"/>
              </a:rPr>
              <a:t>h.has_key</a:t>
            </a:r>
            <a:r>
              <a:rPr lang="en-US" altLang="en-US" sz="2000" dirty="0" smtClean="0">
                <a:solidFill>
                  <a:schemeClr val="accent2"/>
                </a:solidFill>
                <a:latin typeface="Lucida Sans Typewriter" panose="020B0509030504030204" pitchFamily="49" charset="0"/>
              </a:rPr>
              <a:t>?("stupid") </a:t>
            </a:r>
            <a:r>
              <a:rPr lang="en-US" altLang="en-US" sz="2000" i="1" dirty="0" smtClean="0">
                <a:solidFill>
                  <a:srgbClr val="7F7F7F"/>
                </a:solidFill>
                <a:latin typeface="Lucida Sans Typewriter" panose="020B0509030504030204" pitchFamily="49" charset="0"/>
              </a:rPr>
              <a:t># =&gt; true</a:t>
            </a:r>
          </a:p>
          <a:p>
            <a:pPr eaLnBrk="1" hangingPunct="1">
              <a:spcBef>
                <a:spcPct val="0"/>
              </a:spcBef>
              <a:buFontTx/>
              <a:buNone/>
            </a:pPr>
            <a:r>
              <a:rPr lang="en-US" altLang="en-US" sz="2000" dirty="0" smtClean="0">
                <a:solidFill>
                  <a:schemeClr val="accent2"/>
                </a:solidFill>
                <a:latin typeface="Lucida Sans Typewriter" panose="020B0509030504030204" pitchFamily="49" charset="0"/>
              </a:rPr>
              <a:t>h["not a key"] </a:t>
            </a:r>
            <a:r>
              <a:rPr lang="en-US" altLang="en-US" sz="2000" i="1" dirty="0" smtClean="0">
                <a:solidFill>
                  <a:srgbClr val="7F7F7F"/>
                </a:solidFill>
                <a:latin typeface="Lucida Sans Typewriter" panose="020B0509030504030204" pitchFamily="49" charset="0"/>
              </a:rPr>
              <a:t>    # =&gt; nil</a:t>
            </a:r>
          </a:p>
          <a:p>
            <a:pPr eaLnBrk="1" hangingPunct="1">
              <a:spcBef>
                <a:spcPct val="0"/>
              </a:spcBef>
              <a:buFontTx/>
              <a:buNone/>
            </a:pPr>
            <a:r>
              <a:rPr lang="en-US" altLang="en-US" sz="2000" dirty="0" err="1" smtClean="0">
                <a:solidFill>
                  <a:schemeClr val="accent2"/>
                </a:solidFill>
                <a:latin typeface="Lucida Sans Typewriter" panose="020B0509030504030204" pitchFamily="49" charset="0"/>
              </a:rPr>
              <a:t>h.delete</a:t>
            </a:r>
            <a:r>
              <a:rPr lang="en-US" altLang="en-US" sz="2000" dirty="0" smtClean="0">
                <a:solidFill>
                  <a:schemeClr val="accent2"/>
                </a:solidFill>
                <a:latin typeface="Lucida Sans Typewriter" panose="020B0509030504030204" pitchFamily="49" charset="0"/>
              </a:rPr>
              <a:t>(:example) </a:t>
            </a:r>
            <a:r>
              <a:rPr lang="en-US" altLang="en-US" sz="2000" i="1" dirty="0" smtClean="0">
                <a:solidFill>
                  <a:srgbClr val="7F7F7F"/>
                </a:solidFill>
                <a:latin typeface="Lucida Sans Typewriter" panose="020B0509030504030204" pitchFamily="49" charset="0"/>
              </a:rPr>
              <a:t># =&gt; "foo"</a:t>
            </a:r>
          </a:p>
          <a:p>
            <a:pPr eaLnBrk="1" hangingPunct="1">
              <a:lnSpc>
                <a:spcPct val="90000"/>
              </a:lnSpc>
            </a:pPr>
            <a:r>
              <a:rPr lang="en-US" altLang="en-US" sz="2800" dirty="0" smtClean="0"/>
              <a:t>Ruby idiom: </a:t>
            </a:r>
            <a:r>
              <a:rPr lang="ja-JP" altLang="en-US" sz="2800" dirty="0" smtClean="0"/>
              <a:t>“</a:t>
            </a:r>
            <a:r>
              <a:rPr lang="en-US" altLang="ja-JP" sz="2800" dirty="0" smtClean="0"/>
              <a:t>poetry mode</a:t>
            </a:r>
            <a:r>
              <a:rPr lang="ja-JP" altLang="en-US" sz="2800" dirty="0" smtClean="0"/>
              <a:t>”</a:t>
            </a:r>
            <a:endParaRPr lang="en-US" altLang="ja-JP" sz="2800" dirty="0" smtClean="0"/>
          </a:p>
          <a:p>
            <a:pPr lvl="1" eaLnBrk="1" hangingPunct="1">
              <a:lnSpc>
                <a:spcPct val="90000"/>
              </a:lnSpc>
            </a:pPr>
            <a:r>
              <a:rPr lang="en-US" altLang="en-US" sz="2400" dirty="0" smtClean="0"/>
              <a:t>using hashes to pass </a:t>
            </a:r>
            <a:r>
              <a:rPr lang="ja-JP" altLang="en-US" sz="2400" dirty="0" smtClean="0"/>
              <a:t>“</a:t>
            </a:r>
            <a:r>
              <a:rPr lang="en-US" altLang="ja-JP" sz="2400" dirty="0" smtClean="0"/>
              <a:t>keyword-like</a:t>
            </a:r>
            <a:r>
              <a:rPr lang="ja-JP" altLang="en-US" sz="2400" dirty="0" smtClean="0"/>
              <a:t>”</a:t>
            </a:r>
            <a:r>
              <a:rPr lang="en-US" altLang="ja-JP" sz="2400" dirty="0" smtClean="0"/>
              <a:t> arguments</a:t>
            </a:r>
          </a:p>
          <a:p>
            <a:pPr lvl="1" eaLnBrk="1" hangingPunct="1">
              <a:lnSpc>
                <a:spcPct val="90000"/>
              </a:lnSpc>
            </a:pPr>
            <a:r>
              <a:rPr lang="en-US" altLang="en-US" sz="2400" dirty="0" smtClean="0"/>
              <a:t>omit hash braces when </a:t>
            </a:r>
            <a:r>
              <a:rPr lang="en-US" altLang="en-US" sz="2400" b="1" u="sng" dirty="0" smtClean="0"/>
              <a:t>last </a:t>
            </a:r>
            <a:r>
              <a:rPr lang="en-US" altLang="en-US" sz="2400" dirty="0" smtClean="0"/>
              <a:t>argument to function is hash</a:t>
            </a:r>
          </a:p>
          <a:p>
            <a:pPr lvl="1" eaLnBrk="1" hangingPunct="1">
              <a:lnSpc>
                <a:spcPct val="90000"/>
              </a:lnSpc>
            </a:pPr>
            <a:r>
              <a:rPr lang="en-US" altLang="en-US" sz="2400" dirty="0" smtClean="0"/>
              <a:t>omitting parentheses around function arguments </a:t>
            </a:r>
          </a:p>
          <a:p>
            <a:pPr eaLnBrk="1" hangingPunct="1">
              <a:spcBef>
                <a:spcPct val="0"/>
              </a:spcBef>
              <a:buFontTx/>
              <a:buNone/>
            </a:pPr>
            <a:r>
              <a:rPr lang="en-US" altLang="en-US" sz="2000" dirty="0" err="1" smtClean="0">
                <a:solidFill>
                  <a:schemeClr val="accent2"/>
                </a:solidFill>
                <a:latin typeface="Lucida Sans Typewriter" panose="020B0509030504030204" pitchFamily="49" charset="0"/>
              </a:rPr>
              <a:t>link_to</a:t>
            </a:r>
            <a:r>
              <a:rPr lang="en-US" altLang="en-US" sz="2000" dirty="0" smtClean="0">
                <a:solidFill>
                  <a:schemeClr val="accent2"/>
                </a:solidFill>
                <a:latin typeface="Lucida Sans Typewriter" panose="020B0509030504030204" pitchFamily="49" charset="0"/>
              </a:rPr>
              <a:t>("Edit</a:t>
            </a:r>
            <a:r>
              <a:rPr lang="ja-JP" altLang="en-US" sz="2000" dirty="0" smtClean="0">
                <a:solidFill>
                  <a:schemeClr val="accent2"/>
                </a:solidFill>
                <a:latin typeface="Lucida Sans Typewriter" panose="020B0509030504030204" pitchFamily="49" charset="0"/>
              </a:rPr>
              <a:t>”</a:t>
            </a:r>
            <a:r>
              <a:rPr lang="en-US" altLang="ja-JP" sz="2000" dirty="0" smtClean="0">
                <a:solidFill>
                  <a:schemeClr val="accent2"/>
                </a:solidFill>
                <a:latin typeface="Lucida Sans Typewriter" panose="020B0509030504030204" pitchFamily="49" charset="0"/>
              </a:rPr>
              <a:t>,{:controller=&gt;'students', :action=&gt;'edit'})</a:t>
            </a:r>
          </a:p>
          <a:p>
            <a:pPr eaLnBrk="1" hangingPunct="1">
              <a:spcBef>
                <a:spcPct val="0"/>
              </a:spcBef>
              <a:buFontTx/>
              <a:buNone/>
            </a:pPr>
            <a:r>
              <a:rPr lang="en-US" altLang="en-US" sz="2000" dirty="0" err="1" smtClean="0">
                <a:solidFill>
                  <a:schemeClr val="accent2"/>
                </a:solidFill>
                <a:latin typeface="Lucida Sans Typewriter" panose="020B0509030504030204" pitchFamily="49" charset="0"/>
              </a:rPr>
              <a:t>link_to</a:t>
            </a:r>
            <a:r>
              <a:rPr lang="en-US" altLang="en-US" sz="2000" dirty="0" smtClean="0">
                <a:solidFill>
                  <a:schemeClr val="accent2"/>
                </a:solidFill>
                <a:latin typeface="Lucida Sans Typewriter" panose="020B0509030504030204" pitchFamily="49" charset="0"/>
              </a:rPr>
              <a:t> "Edit", :controller=&gt;'students', :action=&gt;'edit'</a:t>
            </a:r>
          </a:p>
          <a:p>
            <a:pPr eaLnBrk="1" hangingPunct="1">
              <a:spcBef>
                <a:spcPct val="0"/>
              </a:spcBef>
              <a:buFontTx/>
              <a:buNone/>
            </a:pPr>
            <a:r>
              <a:rPr lang="en-US" altLang="en-US" sz="2000" dirty="0" err="1" smtClean="0">
                <a:solidFill>
                  <a:schemeClr val="accent2"/>
                </a:solidFill>
                <a:latin typeface="Lucida Sans Typewriter" panose="020B0509030504030204" pitchFamily="49" charset="0"/>
              </a:rPr>
              <a:t>link_to</a:t>
            </a:r>
            <a:r>
              <a:rPr lang="en-US" altLang="en-US" sz="2000" dirty="0" smtClean="0">
                <a:solidFill>
                  <a:schemeClr val="accent2"/>
                </a:solidFill>
                <a:latin typeface="Lucida Sans Typewriter" panose="020B0509030504030204" pitchFamily="49" charset="0"/>
              </a:rPr>
              <a:t> 'Edit', controller: 'students', action: 'edit'</a:t>
            </a:r>
          </a:p>
          <a:p>
            <a:pPr eaLnBrk="1" hangingPunct="1">
              <a:spcBef>
                <a:spcPct val="0"/>
              </a:spcBef>
              <a:buFontTx/>
              <a:buNone/>
            </a:pPr>
            <a:endParaRPr lang="en-US" altLang="en-US" sz="2000" dirty="0" smtClean="0">
              <a:solidFill>
                <a:schemeClr val="accent2"/>
              </a:solidFill>
              <a:latin typeface="Lucida Sans Typewriter" panose="020B0509030504030204" pitchFamily="49" charset="0"/>
            </a:endParaRPr>
          </a:p>
          <a:p>
            <a:pPr eaLnBrk="1" hangingPunct="1">
              <a:lnSpc>
                <a:spcPct val="90000"/>
              </a:lnSpc>
            </a:pPr>
            <a:r>
              <a:rPr lang="en-US" altLang="en-US" sz="2800" dirty="0" smtClean="0"/>
              <a:t>When in doubt, parenthesize defensively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69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699">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69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699">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699">
                                            <p:txEl>
                                              <p:pRg st="7" end="7"/>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699">
                                            <p:txEl>
                                              <p:pRg st="8" end="8"/>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699">
                                            <p:txEl>
                                              <p:pRg st="9" end="9"/>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699">
                                            <p:txEl>
                                              <p:pRg st="10" end="10"/>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69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altLang="en-US" dirty="0" smtClean="0"/>
              <a:t>How Well </a:t>
            </a:r>
            <a:r>
              <a:rPr lang="en-US" altLang="en-US" dirty="0"/>
              <a:t>D</a:t>
            </a:r>
            <a:r>
              <a:rPr lang="en-US" altLang="en-US" dirty="0" smtClean="0"/>
              <a:t>oes Waterfall Work?</a:t>
            </a:r>
          </a:p>
        </p:txBody>
      </p:sp>
      <p:sp>
        <p:nvSpPr>
          <p:cNvPr id="64515" name="Content Placeholder 2"/>
          <p:cNvSpPr>
            <a:spLocks noGrp="1"/>
          </p:cNvSpPr>
          <p:nvPr>
            <p:ph idx="1"/>
          </p:nvPr>
        </p:nvSpPr>
        <p:spPr/>
        <p:txBody>
          <a:bodyPr/>
          <a:lstStyle/>
          <a:p>
            <a:r>
              <a:rPr lang="ja-JP" altLang="en-US" i="1" smtClean="0"/>
              <a:t>“</a:t>
            </a:r>
            <a:r>
              <a:rPr lang="en-US" altLang="ja-JP" i="1" smtClean="0"/>
              <a:t>Plan to throw one [implementation] away; </a:t>
            </a:r>
            <a:br>
              <a:rPr lang="en-US" altLang="ja-JP" i="1" smtClean="0"/>
            </a:br>
            <a:r>
              <a:rPr lang="en-US" altLang="ja-JP" i="1" smtClean="0"/>
              <a:t>you will, anyhow</a:t>
            </a:r>
            <a:r>
              <a:rPr lang="en-US" altLang="ja-JP" smtClean="0"/>
              <a:t>.</a:t>
            </a:r>
            <a:r>
              <a:rPr lang="ja-JP" altLang="en-US" smtClean="0"/>
              <a:t>”</a:t>
            </a:r>
            <a:r>
              <a:rPr lang="en-US" altLang="ja-JP" smtClean="0"/>
              <a:t>  </a:t>
            </a:r>
          </a:p>
          <a:p>
            <a:pPr lvl="1">
              <a:buFontTx/>
              <a:buChar char="-"/>
            </a:pPr>
            <a:r>
              <a:rPr lang="en-US" altLang="en-US" smtClean="0"/>
              <a:t>Fred Brooks, Jr. </a:t>
            </a:r>
            <a:br>
              <a:rPr lang="en-US" altLang="en-US" smtClean="0"/>
            </a:br>
            <a:r>
              <a:rPr lang="en-US" altLang="en-US" smtClean="0"/>
              <a:t>(1999 Turing Award winner)</a:t>
            </a:r>
          </a:p>
          <a:p>
            <a:r>
              <a:rPr lang="en-US" altLang="en-US" smtClean="0"/>
              <a:t>Often after build first one, </a:t>
            </a:r>
            <a:br>
              <a:rPr lang="en-US" altLang="en-US" smtClean="0"/>
            </a:br>
            <a:r>
              <a:rPr lang="en-US" altLang="en-US" smtClean="0"/>
              <a:t>developers learn right way </a:t>
            </a:r>
            <a:br>
              <a:rPr lang="en-US" altLang="en-US" smtClean="0"/>
            </a:br>
            <a:r>
              <a:rPr lang="en-US" altLang="en-US" smtClean="0"/>
              <a:t>they should have built it</a:t>
            </a:r>
          </a:p>
          <a:p>
            <a:pPr>
              <a:buFontTx/>
              <a:buNone/>
            </a:pPr>
            <a:r>
              <a:rPr lang="en-US" altLang="en-US" smtClean="0"/>
              <a:t/>
            </a:r>
            <a:br>
              <a:rPr lang="en-US" altLang="en-US" smtClean="0"/>
            </a:br>
            <a:endParaRPr lang="en-US" altLang="en-US" smtClean="0"/>
          </a:p>
          <a:p>
            <a:endParaRPr lang="en-US" altLang="en-US" smtClean="0"/>
          </a:p>
        </p:txBody>
      </p:sp>
      <p:sp>
        <p:nvSpPr>
          <p:cNvPr id="2150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6CB8C0D-D09B-45AF-A23D-3F1005D6B341}" type="slidenum">
              <a:rPr lang="en-US" altLang="en-US" sz="1400">
                <a:latin typeface="Helvetica" panose="020B0604020202020204" pitchFamily="34" charset="0"/>
              </a:rPr>
              <a:pPr eaLnBrk="1" hangingPunct="1"/>
              <a:t>8</a:t>
            </a:fld>
            <a:endParaRPr lang="en-US" altLang="en-US" sz="1400">
              <a:latin typeface="Helvetica" panose="020B0604020202020204" pitchFamily="34" charset="0"/>
            </a:endParaRPr>
          </a:p>
        </p:txBody>
      </p:sp>
      <p:pic>
        <p:nvPicPr>
          <p:cNvPr id="21508" name="Picture 4" descr="Fred_Brooks_Smal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743200"/>
            <a:ext cx="32067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0" y="5943600"/>
            <a:ext cx="2362200" cy="577850"/>
          </a:xfrm>
          <a:prstGeom prst="rect">
            <a:avLst/>
          </a:prstGeom>
          <a:noFill/>
        </p:spPr>
        <p:txBody>
          <a:bodyPr>
            <a:spAutoFit/>
          </a:bodyPr>
          <a:lstStyle/>
          <a:p>
            <a:pPr>
              <a:defRPr/>
            </a:pPr>
            <a:r>
              <a:rPr lang="en-US" sz="1050" dirty="0">
                <a:latin typeface="Arial" pitchFamily="1" charset="0"/>
                <a:ea typeface="ＭＳ Ｐゴシック" pitchFamily="1" charset="-128"/>
                <a:cs typeface="ＭＳ Ｐゴシック" pitchFamily="1" charset="-128"/>
              </a:rPr>
              <a:t>(Photo by Carola Lauber of  SD&amp;M www.sdm.de. Used by permission under CC-BY-SA-3.0.)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5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bldLvl="2"/>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p:txBody>
          <a:bodyPr/>
          <a:lstStyle/>
          <a:p>
            <a:r>
              <a:rPr lang="en-US" altLang="en-US" dirty="0" smtClean="0"/>
              <a:t>Poetry Mode in Action</a:t>
            </a:r>
          </a:p>
        </p:txBody>
      </p:sp>
      <p:sp>
        <p:nvSpPr>
          <p:cNvPr id="3" name="Content Placeholder 2"/>
          <p:cNvSpPr>
            <a:spLocks noGrp="1"/>
          </p:cNvSpPr>
          <p:nvPr>
            <p:ph idx="1"/>
          </p:nvPr>
        </p:nvSpPr>
        <p:spPr/>
        <p:txBody>
          <a:bodyPr/>
          <a:lstStyle/>
          <a:p>
            <a:pPr>
              <a:buFontTx/>
              <a:buNone/>
            </a:pPr>
            <a:r>
              <a:rPr lang="en-US" altLang="en-US" sz="2800" smtClean="0">
                <a:solidFill>
                  <a:schemeClr val="accent2"/>
                </a:solidFill>
                <a:latin typeface="Monaco" pitchFamily="-84" charset="0"/>
              </a:rPr>
              <a:t> a.should(be.send(:&gt;=,7))</a:t>
            </a:r>
          </a:p>
          <a:p>
            <a:pPr>
              <a:buFontTx/>
              <a:buNone/>
            </a:pPr>
            <a:r>
              <a:rPr lang="en-US" altLang="en-US" sz="2800" smtClean="0">
                <a:solidFill>
                  <a:schemeClr val="accent2"/>
                </a:solidFill>
                <a:latin typeface="Monaco" pitchFamily="-84" charset="0"/>
              </a:rPr>
              <a:t> a.should(be() &gt;= 7)</a:t>
            </a:r>
          </a:p>
          <a:p>
            <a:pPr>
              <a:buFontTx/>
              <a:buNone/>
            </a:pPr>
            <a:r>
              <a:rPr lang="en-US" altLang="en-US" sz="2800" smtClean="0">
                <a:solidFill>
                  <a:schemeClr val="accent2"/>
                </a:solidFill>
                <a:latin typeface="Monaco" pitchFamily="-84" charset="0"/>
              </a:rPr>
              <a:t> a.should be &gt;= 7</a:t>
            </a:r>
          </a:p>
          <a:p>
            <a:pPr>
              <a:buFontTx/>
              <a:buNone/>
            </a:pPr>
            <a:endParaRPr lang="en-US" altLang="en-US" sz="2800" smtClean="0">
              <a:solidFill>
                <a:schemeClr val="accent2"/>
              </a:solidFill>
              <a:latin typeface="Monaco" pitchFamily="-84" charset="0"/>
            </a:endParaRPr>
          </a:p>
          <a:p>
            <a:pPr>
              <a:buFontTx/>
              <a:buNone/>
            </a:pPr>
            <a:r>
              <a:rPr lang="en-US" altLang="en-US" sz="2800" smtClean="0">
                <a:solidFill>
                  <a:schemeClr val="accent2"/>
                </a:solidFill>
                <a:latin typeface="Monaco" pitchFamily="-84" charset="0"/>
              </a:rPr>
              <a:t>(redirect_to(login_page)) and return() unless logged_in?</a:t>
            </a:r>
          </a:p>
          <a:p>
            <a:pPr>
              <a:buFontTx/>
              <a:buNone/>
            </a:pPr>
            <a:r>
              <a:rPr lang="en-US" altLang="en-US" sz="2800" smtClean="0">
                <a:solidFill>
                  <a:schemeClr val="accent2"/>
                </a:solidFill>
                <a:latin typeface="Monaco" pitchFamily="-84" charset="0"/>
              </a:rPr>
              <a:t>redirect_to login_page and return unless logged_in?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0734CC5-AD58-4AE7-AED3-0468AD364E3E}" type="slidenum">
              <a:rPr lang="en-US" altLang="en-US" sz="1400">
                <a:latin typeface="Helvetica" panose="020B0604020202020204" pitchFamily="34" charset="0"/>
              </a:rPr>
              <a:pPr eaLnBrk="1" hangingPunct="1"/>
              <a:t>81</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134147"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extBox 3"/>
          <p:cNvSpPr txBox="1">
            <a:spLocks noChangeArrowheads="1"/>
          </p:cNvSpPr>
          <p:nvPr/>
        </p:nvSpPr>
        <p:spPr bwMode="auto">
          <a:xfrm>
            <a:off x="1371600" y="3240088"/>
            <a:ext cx="670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b="1" dirty="0">
                <a:ln>
                  <a:solidFill>
                    <a:schemeClr val="tx1"/>
                  </a:solidFill>
                </a:ln>
                <a:solidFill>
                  <a:srgbClr val="66FF33"/>
                </a:solidFill>
                <a:latin typeface="Lucida Sans Typewriter" panose="020B0509030504030204" pitchFamily="49" charset="0"/>
              </a:rPr>
              <a:t>foo(a, :x=&gt;1, :y=&gt;2, :z=&gt;3)</a:t>
            </a:r>
          </a:p>
        </p:txBody>
      </p:sp>
      <p:sp>
        <p:nvSpPr>
          <p:cNvPr id="135170" name="TextBox 4"/>
          <p:cNvSpPr txBox="1">
            <a:spLocks noChangeArrowheads="1"/>
          </p:cNvSpPr>
          <p:nvPr/>
        </p:nvSpPr>
        <p:spPr bwMode="auto">
          <a:xfrm>
            <a:off x="1371600" y="4154488"/>
            <a:ext cx="670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b="1" dirty="0">
                <a:solidFill>
                  <a:srgbClr val="99CC00"/>
                </a:solidFill>
                <a:latin typeface="Lucida Sans Typewriter" panose="020B0509030504030204" pitchFamily="49" charset="0"/>
              </a:rPr>
              <a:t>foo(a, {:x=&gt;1,:y=&gt;2},{:z=&gt;3})</a:t>
            </a:r>
          </a:p>
        </p:txBody>
      </p:sp>
      <p:sp>
        <p:nvSpPr>
          <p:cNvPr id="135171" name="TextBox 5"/>
          <p:cNvSpPr txBox="1">
            <a:spLocks noChangeArrowheads="1"/>
          </p:cNvSpPr>
          <p:nvPr/>
        </p:nvSpPr>
        <p:spPr bwMode="auto">
          <a:xfrm>
            <a:off x="1371600" y="5068888"/>
            <a:ext cx="670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b="1" dirty="0">
                <a:solidFill>
                  <a:srgbClr val="FF6699"/>
                </a:solidFill>
                <a:latin typeface="Lucida Sans Typewriter" panose="020B0509030504030204" pitchFamily="49" charset="0"/>
              </a:rPr>
              <a:t>foo a, {:x=&gt;1,:y=&gt;2},{:z=&gt;3}</a:t>
            </a:r>
          </a:p>
        </p:txBody>
      </p:sp>
      <p:grpSp>
        <p:nvGrpSpPr>
          <p:cNvPr id="135172" name="Group 10"/>
          <p:cNvGrpSpPr>
            <a:grpSpLocks/>
          </p:cNvGrpSpPr>
          <p:nvPr/>
        </p:nvGrpSpPr>
        <p:grpSpPr bwMode="auto">
          <a:xfrm>
            <a:off x="960438" y="2325688"/>
            <a:ext cx="7116762" cy="487362"/>
            <a:chOff x="960651" y="1743726"/>
            <a:chExt cx="7116549" cy="366111"/>
          </a:xfrm>
        </p:grpSpPr>
        <p:sp>
          <p:nvSpPr>
            <p:cNvPr id="135178" name="TextBox 2"/>
            <p:cNvSpPr txBox="1">
              <a:spLocks noChangeArrowheads="1"/>
            </p:cNvSpPr>
            <p:nvPr/>
          </p:nvSpPr>
          <p:spPr bwMode="auto">
            <a:xfrm>
              <a:off x="1371600" y="1743726"/>
              <a:ext cx="6705600" cy="34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b="1" dirty="0">
                  <a:solidFill>
                    <a:srgbClr val="FF9900"/>
                  </a:solidFill>
                  <a:latin typeface="Lucida Sans Typewriter" panose="020B0509030504030204" pitchFamily="49" charset="0"/>
                </a:rPr>
                <a:t>foo a, {:x=&gt;1,:y=&gt;2}, :z=&gt;3 </a:t>
              </a:r>
            </a:p>
          </p:txBody>
        </p:sp>
        <p:sp>
          <p:nvSpPr>
            <p:cNvPr id="135179" name="Rectangle 6"/>
            <p:cNvSpPr>
              <a:spLocks noChangeArrowheads="1"/>
            </p:cNvSpPr>
            <p:nvPr/>
          </p:nvSpPr>
          <p:spPr bwMode="auto">
            <a:xfrm>
              <a:off x="960651" y="1809749"/>
              <a:ext cx="441133" cy="3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a:latin typeface="Lucida Sans Typewriter" panose="020B0509030504030204" pitchFamily="49" charset="0"/>
                  <a:ea typeface="MS Gothic" panose="020B0609070205080204" pitchFamily="49" charset="-128"/>
                </a:rPr>
                <a:t>☐</a:t>
              </a:r>
            </a:p>
          </p:txBody>
        </p:sp>
      </p:grpSp>
      <p:sp>
        <p:nvSpPr>
          <p:cNvPr id="135173" name="Rectangle 7"/>
          <p:cNvSpPr>
            <a:spLocks noChangeArrowheads="1"/>
          </p:cNvSpPr>
          <p:nvPr/>
        </p:nvSpPr>
        <p:spPr bwMode="auto">
          <a:xfrm>
            <a:off x="960438" y="33432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135174" name="Rectangle 8"/>
          <p:cNvSpPr>
            <a:spLocks noChangeArrowheads="1"/>
          </p:cNvSpPr>
          <p:nvPr/>
        </p:nvSpPr>
        <p:spPr bwMode="auto">
          <a:xfrm>
            <a:off x="960438" y="42576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135175" name="Rectangle 9"/>
          <p:cNvSpPr>
            <a:spLocks noChangeArrowheads="1"/>
          </p:cNvSpPr>
          <p:nvPr/>
        </p:nvSpPr>
        <p:spPr bwMode="auto">
          <a:xfrm>
            <a:off x="947738" y="5156200"/>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135176" name="Slide Number Placeholder 1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911CF27-A61A-4AB2-B579-F0CB2179ECB1}" type="slidenum">
              <a:rPr lang="en-US" altLang="en-US" sz="1400">
                <a:latin typeface="Helvetica" panose="020B0604020202020204" pitchFamily="34" charset="0"/>
              </a:rPr>
              <a:pPr eaLnBrk="1" hangingPunct="1"/>
              <a:t>82</a:t>
            </a:fld>
            <a:endParaRPr lang="en-US" altLang="en-US" sz="1400">
              <a:latin typeface="Helvetica" panose="020B0604020202020204" pitchFamily="34" charset="0"/>
            </a:endParaRPr>
          </a:p>
        </p:txBody>
      </p:sp>
      <p:sp>
        <p:nvSpPr>
          <p:cNvPr id="135177" name="TextBox 12"/>
          <p:cNvSpPr txBox="1">
            <a:spLocks noChangeArrowheads="1"/>
          </p:cNvSpPr>
          <p:nvPr/>
        </p:nvSpPr>
        <p:spPr bwMode="auto">
          <a:xfrm>
            <a:off x="685800" y="482600"/>
            <a:ext cx="71628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err="1">
                <a:solidFill>
                  <a:schemeClr val="accent2"/>
                </a:solidFill>
                <a:latin typeface="Lucida Sans Typewriter" panose="020B0509030504030204" pitchFamily="49" charset="0"/>
              </a:rPr>
              <a:t>def</a:t>
            </a:r>
            <a:r>
              <a:rPr lang="en-US" altLang="en-US" dirty="0">
                <a:solidFill>
                  <a:schemeClr val="accent2"/>
                </a:solidFill>
                <a:latin typeface="Lucida Sans Typewriter" panose="020B0509030504030204" pitchFamily="49" charset="0"/>
              </a:rPr>
              <a:t> foo(arg,hash1,hash2)</a:t>
            </a:r>
          </a:p>
          <a:p>
            <a:pPr eaLnBrk="1" hangingPunct="1"/>
            <a:r>
              <a:rPr lang="en-US" altLang="en-US" dirty="0">
                <a:solidFill>
                  <a:schemeClr val="accent2"/>
                </a:solidFill>
                <a:latin typeface="Lucida Sans Typewriter" panose="020B0509030504030204" pitchFamily="49" charset="0"/>
              </a:rPr>
              <a:t>  ...</a:t>
            </a:r>
            <a:endParaRPr lang="en-US" altLang="en-US" sz="2800" dirty="0">
              <a:solidFill>
                <a:schemeClr val="accent2"/>
              </a:solidFill>
              <a:latin typeface="Lucida Sans Typewriter" panose="020B0509030504030204" pitchFamily="49" charset="0"/>
            </a:endParaRPr>
          </a:p>
          <a:p>
            <a:pPr eaLnBrk="1" hangingPunct="1"/>
            <a:r>
              <a:rPr lang="en-US" altLang="en-US" dirty="0">
                <a:solidFill>
                  <a:schemeClr val="accent2"/>
                </a:solidFill>
                <a:latin typeface="Lucida Sans Typewriter" panose="020B0509030504030204" pitchFamily="49" charset="0"/>
              </a:rPr>
              <a:t>end</a:t>
            </a:r>
          </a:p>
          <a:p>
            <a:pPr eaLnBrk="1" hangingPunct="1"/>
            <a:r>
              <a:rPr lang="en-US" altLang="en-US" sz="2800" dirty="0">
                <a:latin typeface="Helvetica" panose="020B0604020202020204" pitchFamily="34" charset="0"/>
              </a:rPr>
              <a:t>Which is </a:t>
            </a:r>
            <a:r>
              <a:rPr lang="en-US" altLang="en-US" sz="2800" i="1" dirty="0">
                <a:latin typeface="Helvetica" panose="020B0604020202020204" pitchFamily="34" charset="0"/>
              </a:rPr>
              <a:t>not</a:t>
            </a:r>
            <a:r>
              <a:rPr lang="en-US" altLang="en-US" sz="2800" dirty="0">
                <a:latin typeface="Helvetica" panose="020B0604020202020204" pitchFamily="34" charset="0"/>
              </a:rPr>
              <a:t> a legal call to </a:t>
            </a:r>
            <a:r>
              <a:rPr lang="en-US" altLang="en-US" dirty="0">
                <a:solidFill>
                  <a:schemeClr val="accent2"/>
                </a:solidFill>
                <a:latin typeface="Lucida Sans Typewriter" panose="020B0509030504030204" pitchFamily="49" charset="0"/>
              </a:rPr>
              <a:t>foo()</a:t>
            </a:r>
            <a:r>
              <a:rPr lang="en-US" altLang="en-US" sz="2000" dirty="0">
                <a:latin typeface="Lucida Sans Typewriter" panose="020B0509030504030204" pitchFamily="49" charset="0"/>
              </a:rPr>
              <a:t>:</a:t>
            </a:r>
            <a:endParaRPr lang="en-US" altLang="en-US" sz="2000" dirty="0"/>
          </a:p>
          <a:p>
            <a:pPr eaLnBrk="1" hangingPunct="1"/>
            <a:endParaRPr lang="en-US" altLang="en-US" dirty="0">
              <a:solidFill>
                <a:srgbClr val="000000"/>
              </a:solidFill>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AE3B797-BEDD-48B6-B583-42D8DA7C574D}" type="slidenum">
              <a:rPr lang="en-US" altLang="en-US" sz="1400">
                <a:latin typeface="Helvetica" panose="020B0604020202020204" pitchFamily="34" charset="0"/>
              </a:rPr>
              <a:pPr eaLnBrk="1" hangingPunct="1"/>
              <a:t>83</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137219"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1"/>
          <p:cNvSpPr>
            <a:spLocks noGrp="1"/>
          </p:cNvSpPr>
          <p:nvPr>
            <p:ph type="title"/>
          </p:nvPr>
        </p:nvSpPr>
        <p:spPr/>
        <p:txBody>
          <a:bodyPr/>
          <a:lstStyle/>
          <a:p>
            <a:pPr eaLnBrk="1" hangingPunct="1"/>
            <a:r>
              <a:rPr lang="en-US" altLang="en-US" dirty="0" smtClean="0"/>
              <a:t>Ruby OOP</a:t>
            </a:r>
          </a:p>
        </p:txBody>
      </p:sp>
      <p:sp>
        <p:nvSpPr>
          <p:cNvPr id="3" name="Content Placeholder 2"/>
          <p:cNvSpPr>
            <a:spLocks noGrp="1"/>
          </p:cNvSpPr>
          <p:nvPr>
            <p:ph idx="1"/>
          </p:nvPr>
        </p:nvSpPr>
        <p:spPr/>
        <p:txBody>
          <a:bodyPr/>
          <a:lstStyle/>
          <a:p>
            <a:r>
              <a:rPr lang="en-US" altLang="en-US" i="1" dirty="0"/>
              <a:t>(Engineering Software as a Service §3.4)</a:t>
            </a:r>
            <a:endParaRPr lang="en-US" dirty="0"/>
          </a:p>
        </p:txBody>
      </p:sp>
      <p:sp>
        <p:nvSpPr>
          <p:cNvPr id="138243" name="TextBox 5"/>
          <p:cNvSpPr txBox="1">
            <a:spLocks noChangeArrowheads="1"/>
          </p:cNvSpPr>
          <p:nvPr/>
        </p:nvSpPr>
        <p:spPr bwMode="auto">
          <a:xfrm>
            <a:off x="2743200" y="62484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200">
                <a:latin typeface="Arial Narrow" panose="020B0606020202030204" pitchFamily="34" charset="0"/>
              </a:rPr>
              <a:t>© 2013 Armando Fox &amp; David Patterson, all rights reserved</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p:cNvSpPr>
            <a:spLocks noGrp="1" noChangeArrowheads="1"/>
          </p:cNvSpPr>
          <p:nvPr>
            <p:ph type="title"/>
          </p:nvPr>
        </p:nvSpPr>
        <p:spPr/>
        <p:txBody>
          <a:bodyPr/>
          <a:lstStyle/>
          <a:p>
            <a:pPr eaLnBrk="1" hangingPunct="1"/>
            <a:r>
              <a:rPr lang="en-US" altLang="en-US" dirty="0" smtClean="0"/>
              <a:t>Classes &amp; Inheritance</a:t>
            </a:r>
          </a:p>
        </p:txBody>
      </p:sp>
      <p:sp>
        <p:nvSpPr>
          <p:cNvPr id="24579" name="Rectangle 3"/>
          <p:cNvSpPr>
            <a:spLocks noGrp="1" noChangeArrowheads="1"/>
          </p:cNvSpPr>
          <p:nvPr>
            <p:ph idx="1"/>
          </p:nvPr>
        </p:nvSpPr>
        <p:spPr>
          <a:xfrm>
            <a:off x="304800" y="1295400"/>
            <a:ext cx="8534400" cy="5334000"/>
          </a:xfrm>
        </p:spPr>
        <p:txBody>
          <a:bodyPr/>
          <a:lstStyle/>
          <a:p>
            <a:pPr eaLnBrk="1" hangingPunct="1">
              <a:lnSpc>
                <a:spcPct val="70000"/>
              </a:lnSpc>
              <a:buFontTx/>
              <a:buNone/>
            </a:pPr>
            <a:r>
              <a:rPr lang="en-US" altLang="en-US" sz="1800" dirty="0" smtClean="0">
                <a:solidFill>
                  <a:srgbClr val="FF0000"/>
                </a:solidFill>
                <a:latin typeface="Lucida Sans Typewriter" panose="020B0509030504030204" pitchFamily="49" charset="0"/>
              </a:rPr>
              <a:t>class </a:t>
            </a:r>
            <a:r>
              <a:rPr lang="en-US" altLang="en-US" sz="1800" dirty="0" err="1" smtClean="0">
                <a:latin typeface="Lucida Sans Typewriter" panose="020B0509030504030204" pitchFamily="49" charset="0"/>
              </a:rPr>
              <a:t>SavingsAccount</a:t>
            </a:r>
            <a:r>
              <a:rPr lang="en-US" altLang="en-US" sz="1800" dirty="0" smtClean="0">
                <a:latin typeface="Lucida Sans Typewriter" panose="020B0509030504030204" pitchFamily="49" charset="0"/>
              </a:rPr>
              <a:t> </a:t>
            </a:r>
            <a:r>
              <a:rPr lang="en-US" altLang="en-US" sz="1800" dirty="0" smtClean="0">
                <a:solidFill>
                  <a:srgbClr val="FF0000"/>
                </a:solidFill>
                <a:latin typeface="Lucida Sans Typewriter" panose="020B0509030504030204" pitchFamily="49" charset="0"/>
              </a:rPr>
              <a:t>&lt; Account    </a:t>
            </a:r>
            <a:r>
              <a:rPr lang="en-US" altLang="en-US" sz="1800" dirty="0" smtClean="0">
                <a:solidFill>
                  <a:srgbClr val="0000FF"/>
                </a:solidFill>
                <a:latin typeface="Lucida Sans Typewriter" panose="020B0509030504030204" pitchFamily="49" charset="0"/>
              </a:rPr>
              <a:t># inheritance</a:t>
            </a:r>
          </a:p>
          <a:p>
            <a:pPr eaLnBrk="1" hangingPunct="1">
              <a:lnSpc>
                <a:spcPct val="70000"/>
              </a:lnSpc>
              <a:buFontTx/>
              <a:buNone/>
            </a:pPr>
            <a:r>
              <a:rPr lang="en-US" altLang="en-US" sz="1800" i="1" dirty="0" smtClean="0">
                <a:solidFill>
                  <a:srgbClr val="0000FF"/>
                </a:solidFill>
                <a:latin typeface="Lucida Sans Typewriter" panose="020B0509030504030204" pitchFamily="49" charset="0"/>
              </a:rPr>
              <a:t>  # constructor used when </a:t>
            </a:r>
            <a:r>
              <a:rPr lang="en-US" altLang="en-US" sz="1800" i="1" dirty="0" err="1" smtClean="0">
                <a:solidFill>
                  <a:srgbClr val="0000FF"/>
                </a:solidFill>
                <a:latin typeface="Lucida Sans Typewriter" panose="020B0509030504030204" pitchFamily="49" charset="0"/>
              </a:rPr>
              <a:t>SavingsAccount.new</a:t>
            </a:r>
            <a:r>
              <a:rPr lang="en-US" altLang="en-US" sz="1800" i="1" dirty="0" smtClean="0">
                <a:solidFill>
                  <a:srgbClr val="0000FF"/>
                </a:solidFill>
                <a:latin typeface="Lucida Sans Typewriter" panose="020B0509030504030204" pitchFamily="49" charset="0"/>
              </a:rPr>
              <a:t>(...) called </a:t>
            </a:r>
            <a:endParaRPr lang="en-US" altLang="en-US" sz="1800" dirty="0" smtClean="0">
              <a:solidFill>
                <a:srgbClr val="0000FF"/>
              </a:solidFill>
              <a:latin typeface="Lucida Sans Typewriter" panose="020B0509030504030204" pitchFamily="49" charset="0"/>
            </a:endParaRPr>
          </a:p>
          <a:p>
            <a:pPr eaLnBrk="1" hangingPunct="1">
              <a:lnSpc>
                <a:spcPct val="70000"/>
              </a:lnSpc>
              <a:buFontTx/>
              <a:buNone/>
            </a:pPr>
            <a:r>
              <a:rPr lang="en-US" altLang="en-US" sz="1800" dirty="0" smtClean="0">
                <a:latin typeface="Lucida Sans Typewriter" panose="020B0509030504030204" pitchFamily="49" charset="0"/>
              </a:rPr>
              <a:t>  </a:t>
            </a:r>
            <a:r>
              <a:rPr lang="en-US" altLang="en-US" sz="1800" dirty="0" err="1" smtClean="0">
                <a:latin typeface="Lucida Sans Typewriter" panose="020B0509030504030204" pitchFamily="49" charset="0"/>
              </a:rPr>
              <a:t>def</a:t>
            </a:r>
            <a:r>
              <a:rPr lang="en-US" altLang="en-US" sz="1800" dirty="0" smtClean="0">
                <a:latin typeface="Lucida Sans Typewriter" panose="020B0509030504030204" pitchFamily="49" charset="0"/>
              </a:rPr>
              <a:t> </a:t>
            </a:r>
            <a:r>
              <a:rPr lang="en-US" altLang="en-US" sz="1800" dirty="0" smtClean="0">
                <a:solidFill>
                  <a:srgbClr val="0000FF"/>
                </a:solidFill>
                <a:latin typeface="Lucida Sans Typewriter" panose="020B0509030504030204" pitchFamily="49" charset="0"/>
              </a:rPr>
              <a:t>initialize</a:t>
            </a:r>
            <a:r>
              <a:rPr lang="en-US" altLang="en-US" sz="1800" dirty="0" smtClean="0">
                <a:latin typeface="Lucida Sans Typewriter" panose="020B0509030504030204" pitchFamily="49" charset="0"/>
              </a:rPr>
              <a:t>(</a:t>
            </a:r>
            <a:r>
              <a:rPr lang="en-US" altLang="en-US" sz="1800" dirty="0" err="1" smtClean="0">
                <a:latin typeface="Lucida Sans Typewriter" panose="020B0509030504030204" pitchFamily="49" charset="0"/>
              </a:rPr>
              <a:t>starting_balance</a:t>
            </a:r>
            <a:r>
              <a:rPr lang="en-US" altLang="en-US" sz="1800" dirty="0" smtClean="0">
                <a:latin typeface="Lucida Sans Typewriter" panose="020B0509030504030204" pitchFamily="49" charset="0"/>
              </a:rPr>
              <a:t>=0)</a:t>
            </a:r>
            <a:r>
              <a:rPr lang="en-US" altLang="en-US" sz="1800" dirty="0" smtClean="0">
                <a:solidFill>
                  <a:srgbClr val="0000FF"/>
                </a:solidFill>
                <a:latin typeface="Lucida Sans Typewriter" panose="020B0509030504030204" pitchFamily="49" charset="0"/>
              </a:rPr>
              <a:t> # optional argument</a:t>
            </a:r>
          </a:p>
          <a:p>
            <a:pPr eaLnBrk="1" hangingPunct="1">
              <a:lnSpc>
                <a:spcPct val="70000"/>
              </a:lnSpc>
              <a:buFontTx/>
              <a:buNone/>
            </a:pPr>
            <a:r>
              <a:rPr lang="en-US" altLang="en-US" sz="1800" dirty="0" smtClean="0">
                <a:latin typeface="Lucida Sans Typewriter" panose="020B0509030504030204" pitchFamily="49" charset="0"/>
              </a:rPr>
              <a:t>    </a:t>
            </a:r>
            <a:r>
              <a:rPr lang="en-US" altLang="en-US" sz="1800" dirty="0" smtClean="0">
                <a:solidFill>
                  <a:srgbClr val="FF0000"/>
                </a:solidFill>
                <a:latin typeface="Lucida Sans Typewriter" panose="020B0509030504030204" pitchFamily="49" charset="0"/>
              </a:rPr>
              <a:t>@balance </a:t>
            </a:r>
            <a:r>
              <a:rPr lang="en-US" altLang="en-US" sz="1800" dirty="0" smtClean="0">
                <a:latin typeface="Lucida Sans Typewriter" panose="020B0509030504030204" pitchFamily="49" charset="0"/>
              </a:rPr>
              <a:t>= </a:t>
            </a:r>
            <a:r>
              <a:rPr lang="en-US" altLang="en-US" sz="1800" dirty="0" err="1" smtClean="0">
                <a:latin typeface="Lucida Sans Typewriter" panose="020B0509030504030204" pitchFamily="49" charset="0"/>
              </a:rPr>
              <a:t>starting_balance</a:t>
            </a:r>
            <a:endParaRPr lang="en-US" altLang="en-US" sz="1800" dirty="0" smtClean="0">
              <a:latin typeface="Lucida Sans Typewriter" panose="020B0509030504030204" pitchFamily="49" charset="0"/>
            </a:endParaRPr>
          </a:p>
          <a:p>
            <a:pPr eaLnBrk="1" hangingPunct="1">
              <a:lnSpc>
                <a:spcPct val="70000"/>
              </a:lnSpc>
              <a:buFontTx/>
              <a:buNone/>
            </a:pPr>
            <a:r>
              <a:rPr lang="en-US" altLang="en-US" sz="1800" dirty="0" smtClean="0">
                <a:latin typeface="Lucida Sans Typewriter" panose="020B0509030504030204" pitchFamily="49" charset="0"/>
              </a:rPr>
              <a:t>  end</a:t>
            </a:r>
          </a:p>
          <a:p>
            <a:pPr eaLnBrk="1" hangingPunct="1">
              <a:lnSpc>
                <a:spcPct val="70000"/>
              </a:lnSpc>
              <a:buFontTx/>
              <a:buNone/>
            </a:pPr>
            <a:r>
              <a:rPr lang="en-US" altLang="en-US" sz="1800" dirty="0" smtClean="0">
                <a:latin typeface="Lucida Sans Typewriter" panose="020B0509030504030204" pitchFamily="49" charset="0"/>
              </a:rPr>
              <a:t>  </a:t>
            </a:r>
            <a:r>
              <a:rPr lang="en-US" altLang="en-US" sz="1800" dirty="0" err="1" smtClean="0">
                <a:latin typeface="Lucida Sans Typewriter" panose="020B0509030504030204" pitchFamily="49" charset="0"/>
              </a:rPr>
              <a:t>def</a:t>
            </a:r>
            <a:r>
              <a:rPr lang="en-US" altLang="en-US" sz="1800" dirty="0" smtClean="0">
                <a:latin typeface="Lucida Sans Typewriter" panose="020B0509030504030204" pitchFamily="49" charset="0"/>
              </a:rPr>
              <a:t> balance	 </a:t>
            </a:r>
            <a:r>
              <a:rPr lang="en-US" altLang="en-US" sz="1800" dirty="0" smtClean="0">
                <a:solidFill>
                  <a:srgbClr val="0000FF"/>
                </a:solidFill>
                <a:latin typeface="Lucida Sans Typewriter" panose="020B0509030504030204" pitchFamily="49" charset="0"/>
              </a:rPr>
              <a:t># instance method</a:t>
            </a:r>
          </a:p>
          <a:p>
            <a:pPr eaLnBrk="1" hangingPunct="1">
              <a:lnSpc>
                <a:spcPct val="70000"/>
              </a:lnSpc>
              <a:buFontTx/>
              <a:buNone/>
            </a:pPr>
            <a:r>
              <a:rPr lang="en-US" altLang="en-US" sz="1800" dirty="0" smtClean="0">
                <a:solidFill>
                  <a:srgbClr val="FF0000"/>
                </a:solidFill>
                <a:latin typeface="Lucida Sans Typewriter" panose="020B0509030504030204" pitchFamily="49" charset="0"/>
              </a:rPr>
              <a:t>    @balance   </a:t>
            </a:r>
            <a:r>
              <a:rPr lang="en-US" altLang="en-US" sz="1800" dirty="0" smtClean="0">
                <a:solidFill>
                  <a:srgbClr val="0000FF"/>
                </a:solidFill>
                <a:latin typeface="Lucida Sans Typewriter" panose="020B0509030504030204" pitchFamily="49" charset="0"/>
              </a:rPr>
              <a:t># instance </a:t>
            </a:r>
            <a:r>
              <a:rPr lang="en-US" altLang="en-US" sz="1800" dirty="0" err="1" smtClean="0">
                <a:solidFill>
                  <a:srgbClr val="0000FF"/>
                </a:solidFill>
                <a:latin typeface="Lucida Sans Typewriter" panose="020B0509030504030204" pitchFamily="49" charset="0"/>
              </a:rPr>
              <a:t>var</a:t>
            </a:r>
            <a:r>
              <a:rPr lang="en-US" altLang="en-US" sz="1800" dirty="0" smtClean="0">
                <a:solidFill>
                  <a:srgbClr val="0000FF"/>
                </a:solidFill>
                <a:latin typeface="Lucida Sans Typewriter" panose="020B0509030504030204" pitchFamily="49" charset="0"/>
              </a:rPr>
              <a:t>: visible only to </a:t>
            </a:r>
            <a:r>
              <a:rPr lang="en-US" altLang="en-US" sz="1800" u="sng" dirty="0" smtClean="0">
                <a:solidFill>
                  <a:srgbClr val="0000FF"/>
                </a:solidFill>
                <a:latin typeface="Lucida Sans Typewriter" panose="020B0509030504030204" pitchFamily="49" charset="0"/>
              </a:rPr>
              <a:t>this object</a:t>
            </a:r>
          </a:p>
          <a:p>
            <a:pPr eaLnBrk="1" hangingPunct="1">
              <a:lnSpc>
                <a:spcPct val="70000"/>
              </a:lnSpc>
              <a:buFontTx/>
              <a:buNone/>
            </a:pPr>
            <a:r>
              <a:rPr lang="en-US" altLang="en-US" sz="1800" dirty="0" smtClean="0">
                <a:latin typeface="Lucida Sans Typewriter" panose="020B0509030504030204" pitchFamily="49" charset="0"/>
              </a:rPr>
              <a:t>  end</a:t>
            </a:r>
          </a:p>
          <a:p>
            <a:pPr eaLnBrk="1" hangingPunct="1">
              <a:lnSpc>
                <a:spcPct val="70000"/>
              </a:lnSpc>
              <a:buFontTx/>
              <a:buNone/>
            </a:pPr>
            <a:r>
              <a:rPr lang="en-US" altLang="en-US" sz="1800" dirty="0" smtClean="0">
                <a:latin typeface="Lucida Sans Typewriter" panose="020B0509030504030204" pitchFamily="49" charset="0"/>
              </a:rPr>
              <a:t>  </a:t>
            </a:r>
            <a:r>
              <a:rPr lang="en-US" altLang="en-US" sz="1800" dirty="0" err="1" smtClean="0">
                <a:latin typeface="Lucida Sans Typewriter" panose="020B0509030504030204" pitchFamily="49" charset="0"/>
              </a:rPr>
              <a:t>def</a:t>
            </a:r>
            <a:r>
              <a:rPr lang="en-US" altLang="en-US" sz="1800" dirty="0" smtClean="0">
                <a:latin typeface="Lucida Sans Typewriter" panose="020B0509030504030204" pitchFamily="49" charset="0"/>
              </a:rPr>
              <a:t> balance=(</a:t>
            </a:r>
            <a:r>
              <a:rPr lang="en-US" altLang="en-US" sz="1800" dirty="0" err="1" smtClean="0">
                <a:latin typeface="Lucida Sans Typewriter" panose="020B0509030504030204" pitchFamily="49" charset="0"/>
              </a:rPr>
              <a:t>new_amount</a:t>
            </a:r>
            <a:r>
              <a:rPr lang="en-US" altLang="en-US" sz="1800" dirty="0" smtClean="0">
                <a:latin typeface="Lucida Sans Typewriter" panose="020B0509030504030204" pitchFamily="49" charset="0"/>
              </a:rPr>
              <a:t>)  </a:t>
            </a:r>
            <a:r>
              <a:rPr lang="en-US" altLang="en-US" sz="1800" dirty="0" smtClean="0">
                <a:solidFill>
                  <a:srgbClr val="0000FF"/>
                </a:solidFill>
                <a:latin typeface="Lucida Sans Typewriter" panose="020B0509030504030204" pitchFamily="49" charset="0"/>
              </a:rPr>
              <a:t># note method name: like setter</a:t>
            </a:r>
          </a:p>
          <a:p>
            <a:pPr eaLnBrk="1" hangingPunct="1">
              <a:lnSpc>
                <a:spcPct val="70000"/>
              </a:lnSpc>
              <a:buFontTx/>
              <a:buNone/>
            </a:pPr>
            <a:r>
              <a:rPr lang="en-US" altLang="en-US" sz="1800" dirty="0" smtClean="0">
                <a:latin typeface="Lucida Sans Typewriter" panose="020B0509030504030204" pitchFamily="49" charset="0"/>
              </a:rPr>
              <a:t>    </a:t>
            </a:r>
            <a:r>
              <a:rPr lang="en-US" altLang="en-US" sz="1800" dirty="0" smtClean="0">
                <a:solidFill>
                  <a:srgbClr val="FF0000"/>
                </a:solidFill>
                <a:latin typeface="Lucida Sans Typewriter" panose="020B0509030504030204" pitchFamily="49" charset="0"/>
              </a:rPr>
              <a:t>@balance </a:t>
            </a:r>
            <a:r>
              <a:rPr lang="en-US" altLang="en-US" sz="1800" dirty="0" smtClean="0">
                <a:latin typeface="Lucida Sans Typewriter" panose="020B0509030504030204" pitchFamily="49" charset="0"/>
              </a:rPr>
              <a:t>= </a:t>
            </a:r>
            <a:r>
              <a:rPr lang="en-US" altLang="en-US" sz="1800" dirty="0" err="1" smtClean="0">
                <a:latin typeface="Lucida Sans Typewriter" panose="020B0509030504030204" pitchFamily="49" charset="0"/>
              </a:rPr>
              <a:t>new_amount</a:t>
            </a:r>
            <a:endParaRPr lang="en-US" altLang="en-US" sz="1800" dirty="0" smtClean="0">
              <a:latin typeface="Lucida Sans Typewriter" panose="020B0509030504030204" pitchFamily="49" charset="0"/>
            </a:endParaRPr>
          </a:p>
          <a:p>
            <a:pPr eaLnBrk="1" hangingPunct="1">
              <a:lnSpc>
                <a:spcPct val="70000"/>
              </a:lnSpc>
              <a:buFontTx/>
              <a:buNone/>
            </a:pPr>
            <a:r>
              <a:rPr lang="en-US" altLang="en-US" sz="1800" dirty="0" smtClean="0">
                <a:latin typeface="Lucida Sans Typewriter" panose="020B0509030504030204" pitchFamily="49" charset="0"/>
              </a:rPr>
              <a:t>  end</a:t>
            </a:r>
          </a:p>
          <a:p>
            <a:pPr eaLnBrk="1" hangingPunct="1">
              <a:lnSpc>
                <a:spcPct val="70000"/>
              </a:lnSpc>
              <a:buFontTx/>
              <a:buNone/>
            </a:pPr>
            <a:r>
              <a:rPr lang="en-US" altLang="en-US" sz="1800" dirty="0" smtClean="0">
                <a:latin typeface="Lucida Sans Typewriter" panose="020B0509030504030204" pitchFamily="49" charset="0"/>
              </a:rPr>
              <a:t>  </a:t>
            </a:r>
            <a:r>
              <a:rPr lang="en-US" altLang="en-US" sz="1800" dirty="0" err="1" smtClean="0">
                <a:latin typeface="Lucida Sans Typewriter" panose="020B0509030504030204" pitchFamily="49" charset="0"/>
              </a:rPr>
              <a:t>def</a:t>
            </a:r>
            <a:r>
              <a:rPr lang="en-US" altLang="en-US" sz="1800" dirty="0" smtClean="0">
                <a:latin typeface="Lucida Sans Typewriter" panose="020B0509030504030204" pitchFamily="49" charset="0"/>
              </a:rPr>
              <a:t> deposit(amount)</a:t>
            </a:r>
          </a:p>
          <a:p>
            <a:pPr eaLnBrk="1" hangingPunct="1">
              <a:lnSpc>
                <a:spcPct val="70000"/>
              </a:lnSpc>
              <a:buFontTx/>
              <a:buNone/>
            </a:pPr>
            <a:r>
              <a:rPr lang="en-US" altLang="en-US" sz="1800" dirty="0" smtClean="0">
                <a:latin typeface="Lucida Sans Typewriter" panose="020B0509030504030204" pitchFamily="49" charset="0"/>
              </a:rPr>
              <a:t>    </a:t>
            </a:r>
            <a:r>
              <a:rPr lang="en-US" altLang="en-US" sz="1800" dirty="0" smtClean="0">
                <a:solidFill>
                  <a:srgbClr val="FF0000"/>
                </a:solidFill>
                <a:latin typeface="Lucida Sans Typewriter" panose="020B0509030504030204" pitchFamily="49" charset="0"/>
              </a:rPr>
              <a:t>@balance </a:t>
            </a:r>
            <a:r>
              <a:rPr lang="en-US" altLang="en-US" sz="1800" dirty="0" smtClean="0">
                <a:latin typeface="Lucida Sans Typewriter" panose="020B0509030504030204" pitchFamily="49" charset="0"/>
              </a:rPr>
              <a:t>+= amount</a:t>
            </a:r>
          </a:p>
          <a:p>
            <a:pPr eaLnBrk="1" hangingPunct="1">
              <a:lnSpc>
                <a:spcPct val="70000"/>
              </a:lnSpc>
              <a:buFontTx/>
              <a:buNone/>
            </a:pPr>
            <a:r>
              <a:rPr lang="en-US" altLang="en-US" sz="1800" dirty="0" smtClean="0">
                <a:latin typeface="Lucida Sans Typewriter" panose="020B0509030504030204" pitchFamily="49" charset="0"/>
              </a:rPr>
              <a:t>  end</a:t>
            </a:r>
          </a:p>
          <a:p>
            <a:pPr eaLnBrk="1" hangingPunct="1">
              <a:lnSpc>
                <a:spcPct val="70000"/>
              </a:lnSpc>
              <a:buFontTx/>
              <a:buNone/>
            </a:pPr>
            <a:r>
              <a:rPr lang="en-US" altLang="en-US" sz="1800" dirty="0" smtClean="0">
                <a:latin typeface="Lucida Sans Typewriter" panose="020B0509030504030204" pitchFamily="49" charset="0"/>
              </a:rPr>
              <a:t>  </a:t>
            </a:r>
            <a:r>
              <a:rPr lang="en-US" altLang="en-US" sz="1800" dirty="0" smtClean="0">
                <a:solidFill>
                  <a:srgbClr val="FF0000"/>
                </a:solidFill>
                <a:latin typeface="Lucida Sans Typewriter" panose="020B0509030504030204" pitchFamily="49" charset="0"/>
              </a:rPr>
              <a:t>@@</a:t>
            </a:r>
            <a:r>
              <a:rPr lang="en-US" altLang="en-US" sz="1800" dirty="0" err="1" smtClean="0">
                <a:solidFill>
                  <a:srgbClr val="FF0000"/>
                </a:solidFill>
                <a:latin typeface="Lucida Sans Typewriter" panose="020B0509030504030204" pitchFamily="49" charset="0"/>
              </a:rPr>
              <a:t>bank_name</a:t>
            </a:r>
            <a:r>
              <a:rPr lang="en-US" altLang="en-US" sz="1800" dirty="0" smtClean="0">
                <a:solidFill>
                  <a:srgbClr val="FF0000"/>
                </a:solidFill>
                <a:latin typeface="Lucida Sans Typewriter" panose="020B0509030504030204" pitchFamily="49" charset="0"/>
              </a:rPr>
              <a:t> </a:t>
            </a:r>
            <a:r>
              <a:rPr lang="en-US" altLang="en-US" sz="1800" dirty="0" smtClean="0">
                <a:latin typeface="Lucida Sans Typewriter" panose="020B0509030504030204" pitchFamily="49" charset="0"/>
              </a:rPr>
              <a:t>= "MyBank.com"   </a:t>
            </a:r>
            <a:r>
              <a:rPr lang="en-US" altLang="en-US" sz="1800" dirty="0" smtClean="0">
                <a:solidFill>
                  <a:srgbClr val="0000FF"/>
                </a:solidFill>
                <a:latin typeface="Lucida Sans Typewriter" panose="020B0509030504030204" pitchFamily="49" charset="0"/>
              </a:rPr>
              <a:t> # class (static) variable</a:t>
            </a:r>
            <a:r>
              <a:rPr lang="en-US" altLang="en-US" sz="1800" dirty="0" smtClean="0">
                <a:latin typeface="Lucida Sans Typewriter" panose="020B0509030504030204" pitchFamily="49" charset="0"/>
              </a:rPr>
              <a:t>  </a:t>
            </a:r>
          </a:p>
          <a:p>
            <a:pPr eaLnBrk="1" hangingPunct="1">
              <a:lnSpc>
                <a:spcPct val="70000"/>
              </a:lnSpc>
              <a:buFontTx/>
              <a:buNone/>
            </a:pPr>
            <a:r>
              <a:rPr lang="en-US" altLang="en-US" sz="1800" dirty="0" smtClean="0">
                <a:latin typeface="Lucida Sans Typewriter" panose="020B0509030504030204" pitchFamily="49" charset="0"/>
              </a:rPr>
              <a:t>  </a:t>
            </a:r>
            <a:r>
              <a:rPr lang="en-US" altLang="en-US" sz="1800" dirty="0" smtClean="0">
                <a:solidFill>
                  <a:srgbClr val="0000FF"/>
                </a:solidFill>
                <a:latin typeface="Lucida Sans Typewriter" panose="020B0509030504030204" pitchFamily="49" charset="0"/>
              </a:rPr>
              <a:t># A class method</a:t>
            </a:r>
          </a:p>
          <a:p>
            <a:pPr eaLnBrk="1" hangingPunct="1">
              <a:lnSpc>
                <a:spcPct val="70000"/>
              </a:lnSpc>
              <a:buFontTx/>
              <a:buNone/>
            </a:pPr>
            <a:r>
              <a:rPr lang="en-US" altLang="en-US" sz="1800" dirty="0" smtClean="0">
                <a:latin typeface="Lucida Sans Typewriter" panose="020B0509030504030204" pitchFamily="49" charset="0"/>
              </a:rPr>
              <a:t>  </a:t>
            </a:r>
            <a:r>
              <a:rPr lang="en-US" altLang="en-US" sz="1800" dirty="0" err="1" smtClean="0">
                <a:latin typeface="Lucida Sans Typewriter" panose="020B0509030504030204" pitchFamily="49" charset="0"/>
              </a:rPr>
              <a:t>def</a:t>
            </a:r>
            <a:r>
              <a:rPr lang="en-US" altLang="en-US" sz="1800" dirty="0" smtClean="0">
                <a:latin typeface="Lucida Sans Typewriter" panose="020B0509030504030204" pitchFamily="49" charset="0"/>
              </a:rPr>
              <a:t> </a:t>
            </a:r>
            <a:r>
              <a:rPr lang="en-US" altLang="en-US" sz="1800" dirty="0" err="1" smtClean="0">
                <a:solidFill>
                  <a:srgbClr val="FF0000"/>
                </a:solidFill>
                <a:latin typeface="Lucida Sans Typewriter" panose="020B0509030504030204" pitchFamily="49" charset="0"/>
              </a:rPr>
              <a:t>self.</a:t>
            </a:r>
            <a:r>
              <a:rPr lang="en-US" altLang="en-US" sz="1800" dirty="0" err="1" smtClean="0">
                <a:latin typeface="Lucida Sans Typewriter" panose="020B0509030504030204" pitchFamily="49" charset="0"/>
              </a:rPr>
              <a:t>bank_name</a:t>
            </a:r>
            <a:r>
              <a:rPr lang="en-US" altLang="en-US" sz="1800" dirty="0" smtClean="0">
                <a:latin typeface="Lucida Sans Typewriter" panose="020B0509030504030204" pitchFamily="49" charset="0"/>
              </a:rPr>
              <a:t>   </a:t>
            </a:r>
            <a:r>
              <a:rPr lang="en-US" altLang="en-US" sz="1800" dirty="0" smtClean="0">
                <a:solidFill>
                  <a:srgbClr val="0000FF"/>
                </a:solidFill>
                <a:latin typeface="Lucida Sans Typewriter" panose="020B0509030504030204" pitchFamily="49" charset="0"/>
              </a:rPr>
              <a:t># note difference in method </a:t>
            </a:r>
            <a:r>
              <a:rPr lang="en-US" altLang="en-US" sz="1800" dirty="0" err="1" smtClean="0">
                <a:solidFill>
                  <a:srgbClr val="0000FF"/>
                </a:solidFill>
                <a:latin typeface="Lucida Sans Typewriter" panose="020B0509030504030204" pitchFamily="49" charset="0"/>
              </a:rPr>
              <a:t>def</a:t>
            </a:r>
            <a:endParaRPr lang="en-US" altLang="en-US" sz="1800" dirty="0" smtClean="0">
              <a:solidFill>
                <a:srgbClr val="0000FF"/>
              </a:solidFill>
              <a:latin typeface="Lucida Sans Typewriter" panose="020B0509030504030204" pitchFamily="49" charset="0"/>
            </a:endParaRPr>
          </a:p>
          <a:p>
            <a:pPr eaLnBrk="1" hangingPunct="1">
              <a:lnSpc>
                <a:spcPct val="70000"/>
              </a:lnSpc>
              <a:buFontTx/>
              <a:buNone/>
            </a:pPr>
            <a:r>
              <a:rPr lang="en-US" altLang="en-US" sz="1800" dirty="0" smtClean="0">
                <a:latin typeface="Lucida Sans Typewriter" panose="020B0509030504030204" pitchFamily="49" charset="0"/>
              </a:rPr>
              <a:t>    </a:t>
            </a:r>
            <a:r>
              <a:rPr lang="en-US" altLang="en-US" sz="1800" dirty="0" smtClean="0">
                <a:solidFill>
                  <a:srgbClr val="FF0000"/>
                </a:solidFill>
                <a:latin typeface="Lucida Sans Typewriter" panose="020B0509030504030204" pitchFamily="49" charset="0"/>
              </a:rPr>
              <a:t>@@</a:t>
            </a:r>
            <a:r>
              <a:rPr lang="en-US" altLang="en-US" sz="1800" dirty="0" err="1" smtClean="0">
                <a:solidFill>
                  <a:srgbClr val="FF0000"/>
                </a:solidFill>
                <a:latin typeface="Lucida Sans Typewriter" panose="020B0509030504030204" pitchFamily="49" charset="0"/>
              </a:rPr>
              <a:t>bank_name</a:t>
            </a:r>
            <a:endParaRPr lang="en-US" altLang="en-US" sz="1800" dirty="0" smtClean="0">
              <a:solidFill>
                <a:srgbClr val="FF0000"/>
              </a:solidFill>
              <a:latin typeface="Lucida Sans Typewriter" panose="020B0509030504030204" pitchFamily="49" charset="0"/>
            </a:endParaRPr>
          </a:p>
          <a:p>
            <a:pPr eaLnBrk="1" hangingPunct="1">
              <a:lnSpc>
                <a:spcPct val="70000"/>
              </a:lnSpc>
              <a:buFontTx/>
              <a:buNone/>
            </a:pPr>
            <a:r>
              <a:rPr lang="en-US" altLang="en-US" sz="1800" dirty="0" smtClean="0">
                <a:latin typeface="Lucida Sans Typewriter" panose="020B0509030504030204" pitchFamily="49" charset="0"/>
              </a:rPr>
              <a:t>  end</a:t>
            </a:r>
          </a:p>
          <a:p>
            <a:pPr eaLnBrk="1" hangingPunct="1">
              <a:lnSpc>
                <a:spcPct val="70000"/>
              </a:lnSpc>
              <a:buFontTx/>
              <a:buNone/>
            </a:pPr>
            <a:r>
              <a:rPr lang="en-US" altLang="en-US" sz="1800" i="1" dirty="0" smtClean="0">
                <a:solidFill>
                  <a:schemeClr val="bg2"/>
                </a:solidFill>
                <a:latin typeface="Lucida Sans Typewriter" panose="020B0509030504030204" pitchFamily="49" charset="0"/>
              </a:rPr>
              <a:t>  # or: </a:t>
            </a:r>
            <a:r>
              <a:rPr lang="en-US" altLang="en-US" sz="1800" i="1" dirty="0" err="1" smtClean="0">
                <a:solidFill>
                  <a:schemeClr val="bg2"/>
                </a:solidFill>
                <a:latin typeface="Lucida Sans Typewriter" panose="020B0509030504030204" pitchFamily="49" charset="0"/>
              </a:rPr>
              <a:t>def</a:t>
            </a:r>
            <a:r>
              <a:rPr lang="en-US" altLang="en-US" sz="1800" i="1" dirty="0" smtClean="0">
                <a:solidFill>
                  <a:schemeClr val="bg2"/>
                </a:solidFill>
                <a:latin typeface="Lucida Sans Typewriter" panose="020B0509030504030204" pitchFamily="49" charset="0"/>
              </a:rPr>
              <a:t> </a:t>
            </a:r>
            <a:r>
              <a:rPr lang="en-US" altLang="en-US" sz="1800" i="1" dirty="0" err="1" smtClean="0">
                <a:solidFill>
                  <a:srgbClr val="FF0000"/>
                </a:solidFill>
                <a:latin typeface="Lucida Sans Typewriter" panose="020B0509030504030204" pitchFamily="49" charset="0"/>
              </a:rPr>
              <a:t>SavingsAccount</a:t>
            </a:r>
            <a:r>
              <a:rPr lang="en-US" altLang="en-US" sz="1800" i="1" dirty="0" err="1" smtClean="0">
                <a:solidFill>
                  <a:schemeClr val="bg2"/>
                </a:solidFill>
                <a:latin typeface="Lucida Sans Typewriter" panose="020B0509030504030204" pitchFamily="49" charset="0"/>
              </a:rPr>
              <a:t>.bank_name</a:t>
            </a:r>
            <a:r>
              <a:rPr lang="en-US" altLang="en-US" sz="1800" i="1" dirty="0" smtClean="0">
                <a:solidFill>
                  <a:schemeClr val="bg2"/>
                </a:solidFill>
                <a:latin typeface="Lucida Sans Typewriter" panose="020B0509030504030204" pitchFamily="49" charset="0"/>
              </a:rPr>
              <a:t> ; @@</a:t>
            </a:r>
            <a:r>
              <a:rPr lang="en-US" altLang="en-US" sz="1800" i="1" dirty="0" err="1" smtClean="0">
                <a:solidFill>
                  <a:schemeClr val="bg2"/>
                </a:solidFill>
                <a:latin typeface="Lucida Sans Typewriter" panose="020B0509030504030204" pitchFamily="49" charset="0"/>
              </a:rPr>
              <a:t>bank_name</a:t>
            </a:r>
            <a:r>
              <a:rPr lang="en-US" altLang="en-US" sz="1800" i="1" dirty="0" smtClean="0">
                <a:solidFill>
                  <a:schemeClr val="bg2"/>
                </a:solidFill>
                <a:latin typeface="Lucida Sans Typewriter" panose="020B0509030504030204" pitchFamily="49" charset="0"/>
              </a:rPr>
              <a:t> ; end</a:t>
            </a:r>
          </a:p>
          <a:p>
            <a:pPr eaLnBrk="1" hangingPunct="1">
              <a:lnSpc>
                <a:spcPct val="70000"/>
              </a:lnSpc>
              <a:buFontTx/>
              <a:buNone/>
            </a:pPr>
            <a:r>
              <a:rPr lang="en-US" altLang="en-US" sz="1800" dirty="0" smtClean="0">
                <a:latin typeface="Lucida Sans Typewriter" panose="020B0509030504030204" pitchFamily="49" charset="0"/>
              </a:rPr>
              <a:t>end</a:t>
            </a:r>
          </a:p>
        </p:txBody>
      </p:sp>
      <p:sp>
        <p:nvSpPr>
          <p:cNvPr id="4" name="Rectangle 3"/>
          <p:cNvSpPr/>
          <p:nvPr/>
        </p:nvSpPr>
        <p:spPr>
          <a:xfrm>
            <a:off x="6019800" y="6457950"/>
            <a:ext cx="3117850" cy="400050"/>
          </a:xfrm>
          <a:prstGeom prst="rect">
            <a:avLst/>
          </a:prstGeom>
          <a:solidFill>
            <a:schemeClr val="bg1">
              <a:lumMod val="85000"/>
            </a:schemeClr>
          </a:solidFill>
        </p:spPr>
        <p:txBody>
          <a:bodyPr wrap="none">
            <a:spAutoFit/>
          </a:bodyPr>
          <a:lstStyle/>
          <a:p>
            <a:pPr>
              <a:defRPr/>
            </a:pPr>
            <a:r>
              <a:rPr lang="en-US" sz="2000" i="1">
                <a:latin typeface="Arial Narrow" charset="0"/>
                <a:ea typeface="ＭＳ Ｐゴシック" charset="0"/>
                <a:cs typeface="Arial Narrow" charset="0"/>
                <a:hlinkClick r:id="rId3"/>
              </a:rPr>
              <a:t>http://pastebin.com/m2d3myyP</a:t>
            </a:r>
            <a:endParaRPr lang="en-US" sz="2000" i="1">
              <a:latin typeface="Arial Narrow" charset="0"/>
              <a:ea typeface="ＭＳ Ｐゴシック" charset="0"/>
              <a:cs typeface="Arial Narrow"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579">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579">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579">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579">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579">
                                            <p:txEl>
                                              <p:pRg st="12" end="12"/>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579">
                                            <p:txEl>
                                              <p:pRg st="13" end="13"/>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579">
                                            <p:txEl>
                                              <p:pRg st="14" end="14"/>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579">
                                            <p:txEl>
                                              <p:pRg st="15" end="15"/>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4579">
                                            <p:txEl>
                                              <p:pRg st="16" end="16"/>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4579">
                                            <p:txEl>
                                              <p:pRg st="17" end="17"/>
                                            </p:txEl>
                                          </p:spTgt>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4579">
                                            <p:txEl>
                                              <p:pRg st="18" end="18"/>
                                            </p:txEl>
                                          </p:spTgt>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4579">
                                            <p:txEl>
                                              <p:pRg st="19" end="19"/>
                                            </p:txEl>
                                          </p:spTgt>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4579">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0734CC5-AD58-4AE7-AED3-0468AD364E3E}" type="slidenum">
              <a:rPr lang="en-US" altLang="en-US" sz="1400">
                <a:latin typeface="Helvetica" panose="020B0604020202020204" pitchFamily="34" charset="0"/>
              </a:rPr>
              <a:pPr eaLnBrk="1" hangingPunct="1"/>
              <a:t>86</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134147" name="Title 7"/>
          <p:cNvSpPr>
            <a:spLocks noGrp="1"/>
          </p:cNvSpPr>
          <p:nvPr>
            <p:ph type="ctrTitle"/>
          </p:nvPr>
        </p:nvSpPr>
        <p:spPr/>
        <p:txBody>
          <a:bodyPr/>
          <a:lstStyle/>
          <a:p>
            <a:endParaRPr lang="en-US" altLang="en-US" smtClean="0"/>
          </a:p>
        </p:txBody>
      </p:sp>
    </p:spTree>
    <p:extLst>
      <p:ext uri="{BB962C8B-B14F-4D97-AF65-F5344CB8AC3E}">
        <p14:creationId xmlns:p14="http://schemas.microsoft.com/office/powerpoint/2010/main" val="210047131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extBox 3"/>
          <p:cNvSpPr txBox="1">
            <a:spLocks noChangeArrowheads="1"/>
          </p:cNvSpPr>
          <p:nvPr/>
        </p:nvSpPr>
        <p:spPr bwMode="auto">
          <a:xfrm>
            <a:off x="1371600" y="3271838"/>
            <a:ext cx="670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b="1" dirty="0">
                <a:ln>
                  <a:solidFill>
                    <a:schemeClr val="tx1"/>
                  </a:solidFill>
                </a:ln>
                <a:solidFill>
                  <a:srgbClr val="66FF33"/>
                </a:solidFill>
                <a:latin typeface="Helvetica" panose="020B0604020202020204" pitchFamily="34" charset="0"/>
              </a:rPr>
              <a:t>Only (b)</a:t>
            </a:r>
          </a:p>
        </p:txBody>
      </p:sp>
      <p:sp>
        <p:nvSpPr>
          <p:cNvPr id="141314" name="TextBox 4"/>
          <p:cNvSpPr txBox="1">
            <a:spLocks noChangeArrowheads="1"/>
          </p:cNvSpPr>
          <p:nvPr/>
        </p:nvSpPr>
        <p:spPr bwMode="auto">
          <a:xfrm>
            <a:off x="1371600" y="4186238"/>
            <a:ext cx="670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b="1" dirty="0">
                <a:solidFill>
                  <a:srgbClr val="99CC00"/>
                </a:solidFill>
                <a:latin typeface="Helvetica" panose="020B0604020202020204" pitchFamily="34" charset="0"/>
              </a:rPr>
              <a:t>(a) and (b)</a:t>
            </a:r>
          </a:p>
        </p:txBody>
      </p:sp>
      <p:sp>
        <p:nvSpPr>
          <p:cNvPr id="141315" name="TextBox 5"/>
          <p:cNvSpPr txBox="1">
            <a:spLocks noChangeArrowheads="1"/>
          </p:cNvSpPr>
          <p:nvPr/>
        </p:nvSpPr>
        <p:spPr bwMode="auto">
          <a:xfrm>
            <a:off x="1371600" y="5100638"/>
            <a:ext cx="670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b="1" dirty="0">
                <a:solidFill>
                  <a:srgbClr val="FF6699"/>
                </a:solidFill>
                <a:latin typeface="Helvetica" panose="020B0604020202020204" pitchFamily="34" charset="0"/>
              </a:rPr>
              <a:t>(b) and (c)</a:t>
            </a:r>
          </a:p>
        </p:txBody>
      </p:sp>
      <p:grpSp>
        <p:nvGrpSpPr>
          <p:cNvPr id="141316" name="Group 10"/>
          <p:cNvGrpSpPr>
            <a:grpSpLocks/>
          </p:cNvGrpSpPr>
          <p:nvPr/>
        </p:nvGrpSpPr>
        <p:grpSpPr bwMode="auto">
          <a:xfrm>
            <a:off x="960438" y="2286000"/>
            <a:ext cx="7116762" cy="487363"/>
            <a:chOff x="960651" y="1743726"/>
            <a:chExt cx="7116549" cy="366111"/>
          </a:xfrm>
        </p:grpSpPr>
        <p:sp>
          <p:nvSpPr>
            <p:cNvPr id="141322" name="TextBox 2"/>
            <p:cNvSpPr txBox="1">
              <a:spLocks noChangeArrowheads="1"/>
            </p:cNvSpPr>
            <p:nvPr/>
          </p:nvSpPr>
          <p:spPr bwMode="auto">
            <a:xfrm>
              <a:off x="1371600" y="1743726"/>
              <a:ext cx="6705600" cy="34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b="1" dirty="0">
                  <a:solidFill>
                    <a:srgbClr val="FF9900"/>
                  </a:solidFill>
                  <a:latin typeface="Helvetica" panose="020B0604020202020204" pitchFamily="34" charset="0"/>
                </a:rPr>
                <a:t>All three</a:t>
              </a:r>
            </a:p>
          </p:txBody>
        </p:sp>
        <p:sp>
          <p:nvSpPr>
            <p:cNvPr id="141323" name="Rectangle 6"/>
            <p:cNvSpPr>
              <a:spLocks noChangeArrowheads="1"/>
            </p:cNvSpPr>
            <p:nvPr/>
          </p:nvSpPr>
          <p:spPr bwMode="auto">
            <a:xfrm>
              <a:off x="960651" y="1809749"/>
              <a:ext cx="441133" cy="3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a:latin typeface="Helvetica" panose="020B0604020202020204" pitchFamily="34" charset="0"/>
                  <a:ea typeface="MS Gothic" panose="020B0609070205080204" pitchFamily="49" charset="-128"/>
                </a:rPr>
                <a:t>☐</a:t>
              </a:r>
              <a:endParaRPr lang="en-US" altLang="en-US" sz="2000">
                <a:latin typeface="Helvetica" panose="020B0604020202020204" pitchFamily="34" charset="0"/>
              </a:endParaRPr>
            </a:p>
          </p:txBody>
        </p:sp>
      </p:grpSp>
      <p:sp>
        <p:nvSpPr>
          <p:cNvPr id="141317" name="Rectangle 7"/>
          <p:cNvSpPr>
            <a:spLocks noChangeArrowheads="1"/>
          </p:cNvSpPr>
          <p:nvPr/>
        </p:nvSpPr>
        <p:spPr bwMode="auto">
          <a:xfrm>
            <a:off x="960438" y="334327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j" charset="0"/>
                <a:ea typeface="MS Gothic" panose="020B0609070205080204" pitchFamily="49" charset="-128"/>
              </a:rPr>
              <a:t>☐</a:t>
            </a:r>
            <a:endParaRPr lang="en-US" altLang="en-US">
              <a:latin typeface="j" charset="0"/>
            </a:endParaRPr>
          </a:p>
        </p:txBody>
      </p:sp>
      <p:sp>
        <p:nvSpPr>
          <p:cNvPr id="141318" name="Rectangle 8"/>
          <p:cNvSpPr>
            <a:spLocks noChangeArrowheads="1"/>
          </p:cNvSpPr>
          <p:nvPr/>
        </p:nvSpPr>
        <p:spPr bwMode="auto">
          <a:xfrm>
            <a:off x="960438" y="425767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j" charset="0"/>
                <a:ea typeface="MS Gothic" panose="020B0609070205080204" pitchFamily="49" charset="-128"/>
              </a:rPr>
              <a:t>☐</a:t>
            </a:r>
            <a:endParaRPr lang="en-US" altLang="en-US">
              <a:latin typeface="j" charset="0"/>
            </a:endParaRPr>
          </a:p>
        </p:txBody>
      </p:sp>
      <p:sp>
        <p:nvSpPr>
          <p:cNvPr id="141319" name="Rectangle 9"/>
          <p:cNvSpPr>
            <a:spLocks noChangeArrowheads="1"/>
          </p:cNvSpPr>
          <p:nvPr/>
        </p:nvSpPr>
        <p:spPr bwMode="auto">
          <a:xfrm>
            <a:off x="947738" y="51562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j" charset="0"/>
                <a:ea typeface="MS Gothic" panose="020B0609070205080204" pitchFamily="49" charset="-128"/>
              </a:rPr>
              <a:t>☐</a:t>
            </a:r>
            <a:endParaRPr lang="en-US" altLang="en-US">
              <a:latin typeface="j" charset="0"/>
            </a:endParaRPr>
          </a:p>
        </p:txBody>
      </p:sp>
      <p:sp>
        <p:nvSpPr>
          <p:cNvPr id="141320" name="Slide Number Placeholder 1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61F6F56-93F0-4852-8DBD-8E0095B12823}" type="slidenum">
              <a:rPr lang="en-US" altLang="en-US" sz="1400">
                <a:latin typeface="j" charset="0"/>
              </a:rPr>
              <a:pPr eaLnBrk="1" hangingPunct="1"/>
              <a:t>87</a:t>
            </a:fld>
            <a:endParaRPr lang="en-US" altLang="en-US" sz="1400">
              <a:latin typeface="j" charset="0"/>
            </a:endParaRPr>
          </a:p>
        </p:txBody>
      </p:sp>
      <p:sp>
        <p:nvSpPr>
          <p:cNvPr id="141321" name="TextBox 12"/>
          <p:cNvSpPr txBox="1">
            <a:spLocks noChangeArrowheads="1"/>
          </p:cNvSpPr>
          <p:nvPr/>
        </p:nvSpPr>
        <p:spPr bwMode="auto">
          <a:xfrm>
            <a:off x="685800" y="482600"/>
            <a:ext cx="71628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800" dirty="0">
                <a:latin typeface="j" charset="0"/>
              </a:rPr>
              <a:t>Which ones are correct:</a:t>
            </a:r>
          </a:p>
          <a:p>
            <a:pPr lvl="1" eaLnBrk="1" hangingPunct="1"/>
            <a:r>
              <a:rPr lang="en-US" altLang="en-US" dirty="0">
                <a:solidFill>
                  <a:srgbClr val="000000"/>
                </a:solidFill>
                <a:latin typeface="j" charset="0"/>
              </a:rPr>
              <a:t>(a)  </a:t>
            </a:r>
            <a:r>
              <a:rPr lang="en-US" altLang="en-US" dirty="0" err="1">
                <a:solidFill>
                  <a:schemeClr val="accent2"/>
                </a:solidFill>
                <a:latin typeface="Lucida Sans Typewriter" panose="020B0509030504030204" pitchFamily="49" charset="0"/>
              </a:rPr>
              <a:t>my_account.@balance</a:t>
            </a:r>
            <a:endParaRPr lang="en-US" altLang="en-US" dirty="0">
              <a:solidFill>
                <a:schemeClr val="accent2"/>
              </a:solidFill>
              <a:latin typeface="Lucida Sans Typewriter" panose="020B0509030504030204" pitchFamily="49" charset="0"/>
            </a:endParaRPr>
          </a:p>
          <a:p>
            <a:pPr lvl="1" eaLnBrk="1" hangingPunct="1"/>
            <a:r>
              <a:rPr lang="en-US" altLang="en-US" dirty="0">
                <a:solidFill>
                  <a:srgbClr val="000000"/>
                </a:solidFill>
                <a:latin typeface="j" charset="0"/>
              </a:rPr>
              <a:t>(b)  </a:t>
            </a:r>
            <a:r>
              <a:rPr lang="en-US" altLang="en-US" dirty="0" err="1">
                <a:solidFill>
                  <a:schemeClr val="accent2"/>
                </a:solidFill>
                <a:latin typeface="Lucida Sans Typewriter" panose="020B0509030504030204" pitchFamily="49" charset="0"/>
              </a:rPr>
              <a:t>my_account.balance</a:t>
            </a:r>
            <a:endParaRPr lang="en-US" altLang="en-US" dirty="0">
              <a:solidFill>
                <a:schemeClr val="accent2"/>
              </a:solidFill>
              <a:latin typeface="Lucida Sans Typewriter" panose="020B0509030504030204" pitchFamily="49" charset="0"/>
            </a:endParaRPr>
          </a:p>
          <a:p>
            <a:pPr lvl="1" eaLnBrk="1" hangingPunct="1"/>
            <a:r>
              <a:rPr lang="en-US" altLang="en-US" dirty="0">
                <a:solidFill>
                  <a:srgbClr val="000000"/>
                </a:solidFill>
                <a:latin typeface="j" charset="0"/>
              </a:rPr>
              <a:t>(c)  </a:t>
            </a:r>
            <a:r>
              <a:rPr lang="en-US" altLang="en-US" dirty="0" err="1">
                <a:solidFill>
                  <a:schemeClr val="accent2"/>
                </a:solidFill>
                <a:latin typeface="Lucida Sans Typewriter" panose="020B0509030504030204" pitchFamily="49" charset="0"/>
              </a:rPr>
              <a:t>my_account.balance</a:t>
            </a:r>
            <a:r>
              <a:rPr lang="en-US" altLang="en-US" dirty="0">
                <a:solidFill>
                  <a:schemeClr val="accent2"/>
                </a:solidFill>
                <a:latin typeface="Lucida Sans Typewriter" panose="020B0509030504030204" pitchFamily="49" charset="0"/>
              </a:rPr>
              <a:t>()</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0734CC5-AD58-4AE7-AED3-0468AD364E3E}" type="slidenum">
              <a:rPr lang="en-US" altLang="en-US" sz="1400">
                <a:latin typeface="Helvetica" panose="020B0604020202020204" pitchFamily="34" charset="0"/>
              </a:rPr>
              <a:pPr eaLnBrk="1" hangingPunct="1"/>
              <a:t>88</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134147" name="Title 7"/>
          <p:cNvSpPr>
            <a:spLocks noGrp="1"/>
          </p:cNvSpPr>
          <p:nvPr>
            <p:ph type="ctrTitle"/>
          </p:nvPr>
        </p:nvSpPr>
        <p:spPr/>
        <p:txBody>
          <a:bodyPr/>
          <a:lstStyle/>
          <a:p>
            <a:endParaRPr lang="en-US" altLang="en-US" smtClean="0"/>
          </a:p>
        </p:txBody>
      </p:sp>
    </p:spTree>
    <p:extLst>
      <p:ext uri="{BB962C8B-B14F-4D97-AF65-F5344CB8AC3E}">
        <p14:creationId xmlns:p14="http://schemas.microsoft.com/office/powerpoint/2010/main" val="213812643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noChangeArrowheads="1"/>
          </p:cNvSpPr>
          <p:nvPr>
            <p:ph type="title"/>
          </p:nvPr>
        </p:nvSpPr>
        <p:spPr/>
        <p:txBody>
          <a:bodyPr/>
          <a:lstStyle/>
          <a:p>
            <a:pPr eaLnBrk="1" hangingPunct="1"/>
            <a:r>
              <a:rPr lang="en-US" altLang="en-US" dirty="0" smtClean="0"/>
              <a:t>Instance Variables: Shortcut</a:t>
            </a:r>
          </a:p>
        </p:txBody>
      </p:sp>
      <p:sp>
        <p:nvSpPr>
          <p:cNvPr id="143362" name="Rectangle 3"/>
          <p:cNvSpPr>
            <a:spLocks noGrp="1" noChangeArrowheads="1"/>
          </p:cNvSpPr>
          <p:nvPr>
            <p:ph idx="1"/>
          </p:nvPr>
        </p:nvSpPr>
        <p:spPr/>
        <p:txBody>
          <a:bodyPr/>
          <a:lstStyle/>
          <a:p>
            <a:pPr eaLnBrk="1" hangingPunct="1">
              <a:lnSpc>
                <a:spcPct val="70000"/>
              </a:lnSpc>
              <a:buFontTx/>
              <a:buNone/>
            </a:pPr>
            <a:r>
              <a:rPr lang="en-US" altLang="en-US" sz="2800" dirty="0" smtClean="0">
                <a:solidFill>
                  <a:srgbClr val="333399"/>
                </a:solidFill>
                <a:latin typeface="Lucida Sans Typewriter" panose="020B0509030504030204" pitchFamily="49" charset="0"/>
              </a:rPr>
              <a:t>class </a:t>
            </a:r>
            <a:r>
              <a:rPr lang="en-US" altLang="en-US" sz="2800" dirty="0" err="1" smtClean="0">
                <a:solidFill>
                  <a:srgbClr val="333399"/>
                </a:solidFill>
                <a:latin typeface="Lucida Sans Typewriter" panose="020B0509030504030204" pitchFamily="49" charset="0"/>
              </a:rPr>
              <a:t>SavingsAccount</a:t>
            </a:r>
            <a:r>
              <a:rPr lang="en-US" altLang="en-US" sz="2800" dirty="0" smtClean="0">
                <a:solidFill>
                  <a:srgbClr val="333399"/>
                </a:solidFill>
                <a:latin typeface="Lucida Sans Typewriter" panose="020B0509030504030204" pitchFamily="49" charset="0"/>
              </a:rPr>
              <a:t> &lt; Account   </a:t>
            </a:r>
          </a:p>
          <a:p>
            <a:pPr eaLnBrk="1" hangingPunct="1">
              <a:lnSpc>
                <a:spcPct val="70000"/>
              </a:lnSpc>
              <a:buFontTx/>
              <a:buNone/>
            </a:pPr>
            <a:r>
              <a:rPr lang="en-US" altLang="en-US" sz="2800" dirty="0" smtClean="0">
                <a:solidFill>
                  <a:srgbClr val="333399"/>
                </a:solidFill>
                <a:latin typeface="Lucida Sans Typewriter" panose="020B0509030504030204" pitchFamily="49" charset="0"/>
              </a:rPr>
              <a:t>  </a:t>
            </a:r>
            <a:r>
              <a:rPr lang="en-US" altLang="en-US" sz="2800" dirty="0" err="1" smtClean="0">
                <a:solidFill>
                  <a:srgbClr val="333399"/>
                </a:solidFill>
                <a:latin typeface="Lucida Sans Typewriter" panose="020B0509030504030204" pitchFamily="49" charset="0"/>
              </a:rPr>
              <a:t>def</a:t>
            </a:r>
            <a:r>
              <a:rPr lang="en-US" altLang="en-US" sz="2800" dirty="0" smtClean="0">
                <a:solidFill>
                  <a:srgbClr val="333399"/>
                </a:solidFill>
                <a:latin typeface="Lucida Sans Typewriter" panose="020B0509030504030204" pitchFamily="49" charset="0"/>
              </a:rPr>
              <a:t> initialize(</a:t>
            </a:r>
            <a:r>
              <a:rPr lang="en-US" altLang="en-US" sz="2800" dirty="0" err="1" smtClean="0">
                <a:solidFill>
                  <a:srgbClr val="333399"/>
                </a:solidFill>
                <a:latin typeface="Lucida Sans Typewriter" panose="020B0509030504030204" pitchFamily="49" charset="0"/>
              </a:rPr>
              <a:t>starting_balance</a:t>
            </a:r>
            <a:r>
              <a:rPr lang="en-US" altLang="en-US" sz="2800" dirty="0" smtClean="0">
                <a:solidFill>
                  <a:srgbClr val="333399"/>
                </a:solidFill>
                <a:latin typeface="Lucida Sans Typewriter" panose="020B0509030504030204" pitchFamily="49" charset="0"/>
              </a:rPr>
              <a:t>)</a:t>
            </a:r>
          </a:p>
          <a:p>
            <a:pPr eaLnBrk="1" hangingPunct="1">
              <a:lnSpc>
                <a:spcPct val="70000"/>
              </a:lnSpc>
              <a:buFontTx/>
              <a:buNone/>
            </a:pPr>
            <a:r>
              <a:rPr lang="en-US" altLang="en-US" sz="2800" dirty="0" smtClean="0">
                <a:solidFill>
                  <a:srgbClr val="333399"/>
                </a:solidFill>
                <a:latin typeface="Lucida Sans Typewriter" panose="020B0509030504030204" pitchFamily="49" charset="0"/>
              </a:rPr>
              <a:t>    @balance = </a:t>
            </a:r>
            <a:r>
              <a:rPr lang="en-US" altLang="en-US" sz="2800" dirty="0" err="1" smtClean="0">
                <a:solidFill>
                  <a:srgbClr val="333399"/>
                </a:solidFill>
                <a:latin typeface="Lucida Sans Typewriter" panose="020B0509030504030204" pitchFamily="49" charset="0"/>
              </a:rPr>
              <a:t>starting_balance</a:t>
            </a:r>
            <a:endParaRPr lang="en-US" altLang="en-US" sz="2800" dirty="0" smtClean="0">
              <a:solidFill>
                <a:srgbClr val="333399"/>
              </a:solidFill>
              <a:latin typeface="Lucida Sans Typewriter" panose="020B0509030504030204" pitchFamily="49" charset="0"/>
            </a:endParaRPr>
          </a:p>
          <a:p>
            <a:pPr eaLnBrk="1" hangingPunct="1">
              <a:lnSpc>
                <a:spcPct val="70000"/>
              </a:lnSpc>
              <a:buFontTx/>
              <a:buNone/>
            </a:pPr>
            <a:r>
              <a:rPr lang="en-US" altLang="en-US" sz="2800" dirty="0" smtClean="0">
                <a:solidFill>
                  <a:srgbClr val="333399"/>
                </a:solidFill>
                <a:latin typeface="Lucida Sans Typewriter" panose="020B0509030504030204" pitchFamily="49" charset="0"/>
              </a:rPr>
              <a:t>  end </a:t>
            </a:r>
          </a:p>
          <a:p>
            <a:pPr eaLnBrk="1" hangingPunct="1">
              <a:lnSpc>
                <a:spcPct val="70000"/>
              </a:lnSpc>
              <a:buFontTx/>
              <a:buNone/>
            </a:pPr>
            <a:r>
              <a:rPr lang="en-US" altLang="en-US" sz="2800" dirty="0" smtClean="0">
                <a:solidFill>
                  <a:srgbClr val="333399"/>
                </a:solidFill>
                <a:latin typeface="Lucida Sans Typewriter" panose="020B0509030504030204" pitchFamily="49" charset="0"/>
              </a:rPr>
              <a:t>  </a:t>
            </a:r>
            <a:r>
              <a:rPr lang="en-US" altLang="en-US" sz="2800" dirty="0" err="1" smtClean="0">
                <a:solidFill>
                  <a:srgbClr val="333399"/>
                </a:solidFill>
                <a:latin typeface="Lucida Sans Typewriter" panose="020B0509030504030204" pitchFamily="49" charset="0"/>
              </a:rPr>
              <a:t>def</a:t>
            </a:r>
            <a:r>
              <a:rPr lang="en-US" altLang="en-US" sz="2800" dirty="0" smtClean="0">
                <a:solidFill>
                  <a:srgbClr val="333399"/>
                </a:solidFill>
                <a:latin typeface="Lucida Sans Typewriter" panose="020B0509030504030204" pitchFamily="49" charset="0"/>
              </a:rPr>
              <a:t> </a:t>
            </a:r>
            <a:r>
              <a:rPr lang="en-US" altLang="en-US" sz="2800" dirty="0" smtClean="0">
                <a:solidFill>
                  <a:srgbClr val="FF0000"/>
                </a:solidFill>
                <a:latin typeface="Lucida Sans Typewriter" panose="020B0509030504030204" pitchFamily="49" charset="0"/>
              </a:rPr>
              <a:t>balance</a:t>
            </a:r>
          </a:p>
          <a:p>
            <a:pPr eaLnBrk="1" hangingPunct="1">
              <a:lnSpc>
                <a:spcPct val="70000"/>
              </a:lnSpc>
              <a:buFontTx/>
              <a:buNone/>
            </a:pPr>
            <a:r>
              <a:rPr lang="en-US" altLang="en-US" sz="2800" dirty="0" smtClean="0">
                <a:solidFill>
                  <a:srgbClr val="333399"/>
                </a:solidFill>
                <a:latin typeface="Lucida Sans Typewriter" panose="020B0509030504030204" pitchFamily="49" charset="0"/>
              </a:rPr>
              <a:t>    @balance     </a:t>
            </a:r>
          </a:p>
          <a:p>
            <a:pPr eaLnBrk="1" hangingPunct="1">
              <a:lnSpc>
                <a:spcPct val="70000"/>
              </a:lnSpc>
              <a:buFontTx/>
              <a:buNone/>
            </a:pPr>
            <a:r>
              <a:rPr lang="en-US" altLang="en-US" sz="2800" dirty="0" smtClean="0">
                <a:solidFill>
                  <a:srgbClr val="333399"/>
                </a:solidFill>
                <a:latin typeface="Lucida Sans Typewriter" panose="020B0509030504030204" pitchFamily="49" charset="0"/>
              </a:rPr>
              <a:t>  end</a:t>
            </a:r>
          </a:p>
          <a:p>
            <a:pPr eaLnBrk="1" hangingPunct="1">
              <a:lnSpc>
                <a:spcPct val="70000"/>
              </a:lnSpc>
              <a:buFontTx/>
              <a:buNone/>
            </a:pPr>
            <a:r>
              <a:rPr lang="en-US" altLang="en-US" sz="2800" dirty="0" smtClean="0">
                <a:solidFill>
                  <a:srgbClr val="333399"/>
                </a:solidFill>
                <a:latin typeface="Lucida Sans Typewriter" panose="020B0509030504030204" pitchFamily="49" charset="0"/>
              </a:rPr>
              <a:t>  </a:t>
            </a:r>
            <a:r>
              <a:rPr lang="en-US" altLang="en-US" sz="2800" dirty="0" err="1" smtClean="0">
                <a:solidFill>
                  <a:srgbClr val="333399"/>
                </a:solidFill>
                <a:latin typeface="Lucida Sans Typewriter" panose="020B0509030504030204" pitchFamily="49" charset="0"/>
              </a:rPr>
              <a:t>def</a:t>
            </a:r>
            <a:r>
              <a:rPr lang="en-US" altLang="en-US" sz="2800" dirty="0" smtClean="0">
                <a:solidFill>
                  <a:srgbClr val="333399"/>
                </a:solidFill>
                <a:latin typeface="Lucida Sans Typewriter" panose="020B0509030504030204" pitchFamily="49" charset="0"/>
              </a:rPr>
              <a:t> </a:t>
            </a:r>
            <a:r>
              <a:rPr lang="en-US" altLang="en-US" sz="2800" dirty="0" smtClean="0">
                <a:solidFill>
                  <a:srgbClr val="FF0000"/>
                </a:solidFill>
                <a:latin typeface="Lucida Sans Typewriter" panose="020B0509030504030204" pitchFamily="49" charset="0"/>
              </a:rPr>
              <a:t>balance=</a:t>
            </a:r>
            <a:r>
              <a:rPr lang="en-US" altLang="en-US" sz="2800" dirty="0" smtClean="0">
                <a:solidFill>
                  <a:srgbClr val="333399"/>
                </a:solidFill>
                <a:latin typeface="Lucida Sans Typewriter" panose="020B0509030504030204" pitchFamily="49" charset="0"/>
              </a:rPr>
              <a:t>(</a:t>
            </a:r>
            <a:r>
              <a:rPr lang="en-US" altLang="en-US" sz="2800" dirty="0" err="1" smtClean="0">
                <a:solidFill>
                  <a:srgbClr val="333399"/>
                </a:solidFill>
                <a:latin typeface="Lucida Sans Typewriter" panose="020B0509030504030204" pitchFamily="49" charset="0"/>
              </a:rPr>
              <a:t>new_amount</a:t>
            </a:r>
            <a:r>
              <a:rPr lang="en-US" altLang="en-US" sz="2800" dirty="0" smtClean="0">
                <a:solidFill>
                  <a:srgbClr val="333399"/>
                </a:solidFill>
                <a:latin typeface="Lucida Sans Typewriter" panose="020B0509030504030204" pitchFamily="49" charset="0"/>
              </a:rPr>
              <a:t>)  </a:t>
            </a:r>
          </a:p>
          <a:p>
            <a:pPr eaLnBrk="1" hangingPunct="1">
              <a:lnSpc>
                <a:spcPct val="70000"/>
              </a:lnSpc>
              <a:buFontTx/>
              <a:buNone/>
            </a:pPr>
            <a:r>
              <a:rPr lang="en-US" altLang="en-US" sz="2800" dirty="0" smtClean="0">
                <a:solidFill>
                  <a:srgbClr val="333399"/>
                </a:solidFill>
                <a:latin typeface="Lucida Sans Typewriter" panose="020B0509030504030204" pitchFamily="49" charset="0"/>
              </a:rPr>
              <a:t>    @balance = </a:t>
            </a:r>
            <a:r>
              <a:rPr lang="en-US" altLang="en-US" sz="2800" dirty="0" err="1" smtClean="0">
                <a:solidFill>
                  <a:srgbClr val="333399"/>
                </a:solidFill>
                <a:latin typeface="Lucida Sans Typewriter" panose="020B0509030504030204" pitchFamily="49" charset="0"/>
              </a:rPr>
              <a:t>new_amount</a:t>
            </a:r>
            <a:endParaRPr lang="en-US" altLang="en-US" sz="2800" dirty="0" smtClean="0">
              <a:solidFill>
                <a:srgbClr val="333399"/>
              </a:solidFill>
              <a:latin typeface="Lucida Sans Typewriter" panose="020B0509030504030204" pitchFamily="49" charset="0"/>
            </a:endParaRPr>
          </a:p>
          <a:p>
            <a:pPr eaLnBrk="1" hangingPunct="1">
              <a:lnSpc>
                <a:spcPct val="70000"/>
              </a:lnSpc>
              <a:buFontTx/>
              <a:buNone/>
            </a:pPr>
            <a:r>
              <a:rPr lang="en-US" altLang="en-US" sz="2800" dirty="0" smtClean="0">
                <a:solidFill>
                  <a:srgbClr val="333399"/>
                </a:solidFill>
                <a:latin typeface="Lucida Sans Typewriter" panose="020B0509030504030204" pitchFamily="49" charset="0"/>
              </a:rPr>
              <a:t>  end</a:t>
            </a:r>
          </a:p>
          <a:p>
            <a:pPr eaLnBrk="1" hangingPunct="1">
              <a:lnSpc>
                <a:spcPct val="70000"/>
              </a:lnSpc>
              <a:buFontTx/>
              <a:buNone/>
            </a:pPr>
            <a:r>
              <a:rPr lang="en-US" altLang="en-US" sz="2800" dirty="0" smtClean="0">
                <a:solidFill>
                  <a:srgbClr val="333399"/>
                </a:solidFill>
                <a:latin typeface="Lucida Sans Typewriter" panose="020B0509030504030204" pitchFamily="49" charset="0"/>
              </a:rPr>
              <a:t>end</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altLang="en-US" smtClean="0"/>
              <a:t>Spiral Lifecycle (1986)</a:t>
            </a:r>
          </a:p>
        </p:txBody>
      </p:sp>
      <p:sp>
        <p:nvSpPr>
          <p:cNvPr id="23555" name="Content Placeholder 2"/>
          <p:cNvSpPr>
            <a:spLocks noGrp="1"/>
          </p:cNvSpPr>
          <p:nvPr>
            <p:ph idx="1"/>
          </p:nvPr>
        </p:nvSpPr>
        <p:spPr>
          <a:xfrm>
            <a:off x="228600" y="1371600"/>
            <a:ext cx="6019800" cy="4754563"/>
          </a:xfrm>
        </p:spPr>
        <p:txBody>
          <a:bodyPr/>
          <a:lstStyle/>
          <a:p>
            <a:r>
              <a:rPr lang="en-US" altLang="en-US" dirty="0" smtClean="0"/>
              <a:t>Combine Plan-and-Document with prototypes</a:t>
            </a:r>
          </a:p>
          <a:p>
            <a:r>
              <a:rPr lang="en-US" altLang="en-US" dirty="0" smtClean="0"/>
              <a:t>Rather than plan &amp;</a:t>
            </a:r>
            <a:br>
              <a:rPr lang="en-US" altLang="en-US" dirty="0" smtClean="0"/>
            </a:br>
            <a:r>
              <a:rPr lang="en-US" altLang="en-US" dirty="0" smtClean="0"/>
              <a:t>document all requirements</a:t>
            </a:r>
            <a:br>
              <a:rPr lang="en-US" altLang="en-US" dirty="0" smtClean="0"/>
            </a:br>
            <a:r>
              <a:rPr lang="en-US" altLang="en-US" dirty="0" smtClean="0"/>
              <a:t>1</a:t>
            </a:r>
            <a:r>
              <a:rPr lang="en-US" altLang="en-US" baseline="30000" dirty="0" smtClean="0"/>
              <a:t>st</a:t>
            </a:r>
            <a:r>
              <a:rPr lang="en-US" altLang="en-US" dirty="0"/>
              <a:t>,</a:t>
            </a:r>
            <a:r>
              <a:rPr lang="en-US" altLang="en-US" dirty="0" smtClean="0"/>
              <a:t> develop plan &amp; requirement documents across each iteration of prototype as needed and </a:t>
            </a:r>
            <a:br>
              <a:rPr lang="en-US" altLang="en-US" dirty="0" smtClean="0"/>
            </a:br>
            <a:r>
              <a:rPr lang="en-US" altLang="en-US" dirty="0" smtClean="0"/>
              <a:t>evolve with the project</a:t>
            </a:r>
          </a:p>
        </p:txBody>
      </p:sp>
      <p:sp>
        <p:nvSpPr>
          <p:cNvPr id="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5528E40-E63F-4A21-AFAE-F4F72920422A}" type="slidenum">
              <a:rPr lang="en-US" altLang="en-US" sz="1400">
                <a:latin typeface="Helvetica" panose="020B0604020202020204" pitchFamily="34" charset="0"/>
              </a:rPr>
              <a:pPr eaLnBrk="1" hangingPunct="1"/>
              <a:t>9</a:t>
            </a:fld>
            <a:endParaRPr lang="en-US" altLang="en-US" sz="1400">
              <a:latin typeface="Helvetica" panose="020B0604020202020204" pitchFamily="34" charset="0"/>
            </a:endParaRPr>
          </a:p>
        </p:txBody>
      </p:sp>
      <p:pic>
        <p:nvPicPr>
          <p:cNvPr id="23556" name="Picture 4" descr="SpiralStaircas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99113" y="2743200"/>
            <a:ext cx="3544887"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p:cNvSpPr>
            <a:spLocks noGrp="1" noChangeArrowheads="1"/>
          </p:cNvSpPr>
          <p:nvPr>
            <p:ph type="title"/>
          </p:nvPr>
        </p:nvSpPr>
        <p:spPr/>
        <p:txBody>
          <a:bodyPr/>
          <a:lstStyle/>
          <a:p>
            <a:pPr eaLnBrk="1" hangingPunct="1"/>
            <a:r>
              <a:rPr lang="en-US" altLang="en-US" dirty="0" smtClean="0"/>
              <a:t>Instance Variables: Shortcut</a:t>
            </a:r>
          </a:p>
        </p:txBody>
      </p:sp>
      <p:sp>
        <p:nvSpPr>
          <p:cNvPr id="145410" name="Rectangle 3"/>
          <p:cNvSpPr>
            <a:spLocks noGrp="1" noChangeArrowheads="1"/>
          </p:cNvSpPr>
          <p:nvPr>
            <p:ph idx="1"/>
          </p:nvPr>
        </p:nvSpPr>
        <p:spPr/>
        <p:txBody>
          <a:bodyPr/>
          <a:lstStyle/>
          <a:p>
            <a:pPr eaLnBrk="1" hangingPunct="1">
              <a:lnSpc>
                <a:spcPct val="70000"/>
              </a:lnSpc>
              <a:buFontTx/>
              <a:buNone/>
            </a:pPr>
            <a:r>
              <a:rPr lang="en-US" altLang="en-US" sz="2800" smtClean="0">
                <a:solidFill>
                  <a:srgbClr val="333399"/>
                </a:solidFill>
                <a:latin typeface="Lucida Sans Typewriter" panose="020B0509030504030204" pitchFamily="49" charset="0"/>
              </a:rPr>
              <a:t>class SavingsAccount &lt; Account   </a:t>
            </a:r>
          </a:p>
          <a:p>
            <a:pPr eaLnBrk="1" hangingPunct="1">
              <a:lnSpc>
                <a:spcPct val="70000"/>
              </a:lnSpc>
              <a:buFontTx/>
              <a:buNone/>
            </a:pPr>
            <a:r>
              <a:rPr lang="en-US" altLang="en-US" sz="2800" smtClean="0">
                <a:solidFill>
                  <a:srgbClr val="333399"/>
                </a:solidFill>
                <a:latin typeface="Lucida Sans Typewriter" panose="020B0509030504030204" pitchFamily="49" charset="0"/>
              </a:rPr>
              <a:t>  def initialize(starting_balance)</a:t>
            </a:r>
          </a:p>
          <a:p>
            <a:pPr eaLnBrk="1" hangingPunct="1">
              <a:lnSpc>
                <a:spcPct val="70000"/>
              </a:lnSpc>
              <a:buFontTx/>
              <a:buNone/>
            </a:pPr>
            <a:r>
              <a:rPr lang="en-US" altLang="en-US" sz="2800" smtClean="0">
                <a:solidFill>
                  <a:srgbClr val="333399"/>
                </a:solidFill>
                <a:latin typeface="Lucida Sans Typewriter" panose="020B0509030504030204" pitchFamily="49" charset="0"/>
              </a:rPr>
              <a:t>    @balance = starting_balance</a:t>
            </a:r>
          </a:p>
          <a:p>
            <a:pPr eaLnBrk="1" hangingPunct="1">
              <a:lnSpc>
                <a:spcPct val="70000"/>
              </a:lnSpc>
              <a:buFontTx/>
              <a:buNone/>
            </a:pPr>
            <a:r>
              <a:rPr lang="en-US" altLang="en-US" sz="2800" smtClean="0">
                <a:solidFill>
                  <a:srgbClr val="333399"/>
                </a:solidFill>
                <a:latin typeface="Lucida Sans Typewriter" panose="020B0509030504030204" pitchFamily="49" charset="0"/>
              </a:rPr>
              <a:t>  end </a:t>
            </a:r>
          </a:p>
          <a:p>
            <a:pPr eaLnBrk="1" hangingPunct="1">
              <a:lnSpc>
                <a:spcPct val="70000"/>
              </a:lnSpc>
              <a:buFontTx/>
              <a:buNone/>
            </a:pPr>
            <a:r>
              <a:rPr lang="en-US" altLang="en-US" sz="2800" smtClean="0">
                <a:solidFill>
                  <a:srgbClr val="333399"/>
                </a:solidFill>
                <a:latin typeface="Lucida Sans Typewriter" panose="020B0509030504030204" pitchFamily="49" charset="0"/>
              </a:rPr>
              <a:t> </a:t>
            </a:r>
          </a:p>
          <a:p>
            <a:pPr eaLnBrk="1" hangingPunct="1">
              <a:lnSpc>
                <a:spcPct val="70000"/>
              </a:lnSpc>
              <a:buFontTx/>
              <a:buNone/>
            </a:pPr>
            <a:r>
              <a:rPr lang="en-US" altLang="en-US" sz="2800" smtClean="0">
                <a:solidFill>
                  <a:srgbClr val="333399"/>
                </a:solidFill>
                <a:latin typeface="Lucida Sans Typewriter" panose="020B0509030504030204" pitchFamily="49" charset="0"/>
              </a:rPr>
              <a:t>  attr_accessor :balance</a:t>
            </a:r>
          </a:p>
          <a:p>
            <a:pPr eaLnBrk="1" hangingPunct="1">
              <a:lnSpc>
                <a:spcPct val="70000"/>
              </a:lnSpc>
              <a:buFontTx/>
              <a:buNone/>
            </a:pPr>
            <a:endParaRPr lang="en-US" altLang="en-US" sz="2800" smtClean="0">
              <a:solidFill>
                <a:srgbClr val="333399"/>
              </a:solidFill>
              <a:latin typeface="Lucida Sans Typewriter" panose="020B0509030504030204" pitchFamily="49" charset="0"/>
            </a:endParaRPr>
          </a:p>
          <a:p>
            <a:pPr eaLnBrk="1" hangingPunct="1">
              <a:lnSpc>
                <a:spcPct val="70000"/>
              </a:lnSpc>
              <a:buFontTx/>
              <a:buNone/>
            </a:pPr>
            <a:endParaRPr lang="en-US" altLang="en-US" sz="2800" smtClean="0">
              <a:solidFill>
                <a:srgbClr val="333399"/>
              </a:solidFill>
              <a:latin typeface="Lucida Sans Typewriter" panose="020B0509030504030204" pitchFamily="49" charset="0"/>
            </a:endParaRPr>
          </a:p>
          <a:p>
            <a:pPr eaLnBrk="1" hangingPunct="1">
              <a:lnSpc>
                <a:spcPct val="70000"/>
              </a:lnSpc>
              <a:buFontTx/>
              <a:buNone/>
            </a:pPr>
            <a:r>
              <a:rPr lang="en-US" altLang="en-US" sz="2800" smtClean="0">
                <a:solidFill>
                  <a:srgbClr val="333399"/>
                </a:solidFill>
                <a:latin typeface="Lucida Sans Typewriter" panose="020B0509030504030204" pitchFamily="49" charset="0"/>
              </a:rPr>
              <a:t>end</a:t>
            </a:r>
          </a:p>
        </p:txBody>
      </p:sp>
      <p:sp>
        <p:nvSpPr>
          <p:cNvPr id="4" name="Rectangle 3"/>
          <p:cNvSpPr>
            <a:spLocks noChangeArrowheads="1"/>
          </p:cNvSpPr>
          <p:nvPr/>
        </p:nvSpPr>
        <p:spPr bwMode="auto">
          <a:xfrm>
            <a:off x="457200" y="5562600"/>
            <a:ext cx="8229600" cy="830263"/>
          </a:xfrm>
          <a:prstGeom prst="rect">
            <a:avLst/>
          </a:prstGeom>
          <a:noFill/>
          <a:ln w="57150" cmpd="thickThin">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a:solidFill>
                  <a:schemeClr val="accent2"/>
                </a:solidFill>
                <a:latin typeface="Lucida Sans Typewriter" panose="020B0509030504030204" pitchFamily="49" charset="0"/>
              </a:rPr>
              <a:t>attr_accessor</a:t>
            </a:r>
            <a:r>
              <a:rPr lang="en-US" altLang="en-US" sz="2000">
                <a:solidFill>
                  <a:schemeClr val="accent2"/>
                </a:solidFill>
                <a:latin typeface="Helvetica" panose="020B0604020202020204" pitchFamily="34" charset="0"/>
              </a:rPr>
              <a:t> </a:t>
            </a:r>
            <a:r>
              <a:rPr lang="en-US" altLang="en-US">
                <a:latin typeface="Helvetica" panose="020B0604020202020204" pitchFamily="34" charset="0"/>
              </a:rPr>
              <a:t>is just a </a:t>
            </a:r>
            <a:r>
              <a:rPr lang="en-US" altLang="en-US" i="1">
                <a:latin typeface="Helvetica" panose="020B0604020202020204" pitchFamily="34" charset="0"/>
              </a:rPr>
              <a:t>plain old method that uses metaprogramming</a:t>
            </a:r>
            <a:r>
              <a:rPr lang="en-US" altLang="en-US">
                <a:latin typeface="Helvetica" panose="020B0604020202020204" pitchFamily="34" charset="0"/>
              </a:rPr>
              <a:t>...</a:t>
            </a:r>
            <a:r>
              <a:rPr lang="en-US" altLang="en-US" b="1" u="sng">
                <a:latin typeface="Helvetica" panose="020B0604020202020204" pitchFamily="34" charset="0"/>
              </a:rPr>
              <a:t>not </a:t>
            </a:r>
            <a:r>
              <a:rPr lang="en-US" altLang="en-US">
                <a:latin typeface="Helvetica" panose="020B0604020202020204" pitchFamily="34" charset="0"/>
              </a:rPr>
              <a:t>part of the language!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CCAA285-DD32-480C-8BFA-31D9BADE85FB}" type="slidenum">
              <a:rPr lang="en-US" altLang="en-US" sz="1400">
                <a:latin typeface="Helvetica" panose="020B0604020202020204" pitchFamily="34" charset="0"/>
              </a:rPr>
              <a:pPr eaLnBrk="1" hangingPunct="1"/>
              <a:t>91</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147459"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TextBox 3"/>
          <p:cNvSpPr txBox="1">
            <a:spLocks noChangeArrowheads="1"/>
          </p:cNvSpPr>
          <p:nvPr/>
        </p:nvSpPr>
        <p:spPr bwMode="auto">
          <a:xfrm>
            <a:off x="1371600" y="3240088"/>
            <a:ext cx="670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b="1" dirty="0">
                <a:ln>
                  <a:solidFill>
                    <a:schemeClr val="tx1"/>
                  </a:solidFill>
                </a:ln>
                <a:solidFill>
                  <a:srgbClr val="66FF33"/>
                </a:solidFill>
                <a:latin typeface="Lucida Sans Typewriter" panose="020B0509030504030204" pitchFamily="49" charset="0"/>
              </a:rPr>
              <a:t>"</a:t>
            </a:r>
            <a:r>
              <a:rPr lang="en-US" altLang="en-US" b="1" dirty="0" err="1">
                <a:ln>
                  <a:solidFill>
                    <a:schemeClr val="tx1"/>
                  </a:solidFill>
                </a:ln>
                <a:solidFill>
                  <a:srgbClr val="66FF33"/>
                </a:solidFill>
                <a:latin typeface="Lucida Sans Typewriter" panose="020B0509030504030204" pitchFamily="49" charset="0"/>
              </a:rPr>
              <a:t>foo".curvy</a:t>
            </a:r>
            <a:r>
              <a:rPr lang="en-US" altLang="en-US" b="1" dirty="0">
                <a:ln>
                  <a:solidFill>
                    <a:schemeClr val="tx1"/>
                  </a:solidFill>
                </a:ln>
                <a:solidFill>
                  <a:srgbClr val="66FF33"/>
                </a:solidFill>
                <a:latin typeface="Lucida Sans Typewriter" panose="020B0509030504030204" pitchFamily="49" charset="0"/>
              </a:rPr>
              <a:t>?</a:t>
            </a:r>
          </a:p>
        </p:txBody>
      </p:sp>
      <p:sp>
        <p:nvSpPr>
          <p:cNvPr id="148482" name="TextBox 4"/>
          <p:cNvSpPr txBox="1">
            <a:spLocks noChangeArrowheads="1"/>
          </p:cNvSpPr>
          <p:nvPr/>
        </p:nvSpPr>
        <p:spPr bwMode="auto">
          <a:xfrm>
            <a:off x="1371600" y="4154488"/>
            <a:ext cx="670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b="1" dirty="0" err="1">
                <a:solidFill>
                  <a:srgbClr val="99CC00"/>
                </a:solidFill>
                <a:latin typeface="Lucida Sans Typewriter" panose="020B0509030504030204" pitchFamily="49" charset="0"/>
              </a:rPr>
              <a:t>self.curvy</a:t>
            </a:r>
            <a:r>
              <a:rPr lang="en-US" altLang="en-US" b="1" dirty="0">
                <a:solidFill>
                  <a:srgbClr val="99CC00"/>
                </a:solidFill>
                <a:latin typeface="Lucida Sans Typewriter" panose="020B0509030504030204" pitchFamily="49" charset="0"/>
              </a:rPr>
              <a:t>?("foo")</a:t>
            </a:r>
          </a:p>
        </p:txBody>
      </p:sp>
      <p:sp>
        <p:nvSpPr>
          <p:cNvPr id="148483" name="TextBox 5"/>
          <p:cNvSpPr txBox="1">
            <a:spLocks noChangeArrowheads="1"/>
          </p:cNvSpPr>
          <p:nvPr/>
        </p:nvSpPr>
        <p:spPr bwMode="auto">
          <a:xfrm>
            <a:off x="1371600" y="5068888"/>
            <a:ext cx="670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b="1" dirty="0">
                <a:solidFill>
                  <a:srgbClr val="FF6699"/>
                </a:solidFill>
                <a:latin typeface="Lucida Sans Typewriter" panose="020B0509030504030204" pitchFamily="49" charset="0"/>
              </a:rPr>
              <a:t>curvy?("foo")</a:t>
            </a:r>
          </a:p>
        </p:txBody>
      </p:sp>
      <p:grpSp>
        <p:nvGrpSpPr>
          <p:cNvPr id="148484" name="Group 10"/>
          <p:cNvGrpSpPr>
            <a:grpSpLocks/>
          </p:cNvGrpSpPr>
          <p:nvPr/>
        </p:nvGrpSpPr>
        <p:grpSpPr bwMode="auto">
          <a:xfrm>
            <a:off x="960438" y="2325688"/>
            <a:ext cx="7116762" cy="487362"/>
            <a:chOff x="960651" y="1743726"/>
            <a:chExt cx="7116549" cy="366111"/>
          </a:xfrm>
        </p:grpSpPr>
        <p:sp>
          <p:nvSpPr>
            <p:cNvPr id="148490" name="TextBox 2"/>
            <p:cNvSpPr txBox="1">
              <a:spLocks noChangeArrowheads="1"/>
            </p:cNvSpPr>
            <p:nvPr/>
          </p:nvSpPr>
          <p:spPr bwMode="auto">
            <a:xfrm>
              <a:off x="1371600" y="1743726"/>
              <a:ext cx="6705600" cy="34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b="1" dirty="0" err="1">
                  <a:solidFill>
                    <a:srgbClr val="FF9900"/>
                  </a:solidFill>
                  <a:latin typeface="Lucida Sans Typewriter" panose="020B0509030504030204" pitchFamily="49" charset="0"/>
                </a:rPr>
                <a:t>String.curvy</a:t>
              </a:r>
              <a:r>
                <a:rPr lang="en-US" altLang="en-US" b="1" dirty="0">
                  <a:solidFill>
                    <a:srgbClr val="FF9900"/>
                  </a:solidFill>
                  <a:latin typeface="Lucida Sans Typewriter" panose="020B0509030504030204" pitchFamily="49" charset="0"/>
                </a:rPr>
                <a:t>?("foo")</a:t>
              </a:r>
            </a:p>
          </p:txBody>
        </p:sp>
        <p:sp>
          <p:nvSpPr>
            <p:cNvPr id="148491" name="Rectangle 6"/>
            <p:cNvSpPr>
              <a:spLocks noChangeArrowheads="1"/>
            </p:cNvSpPr>
            <p:nvPr/>
          </p:nvSpPr>
          <p:spPr bwMode="auto">
            <a:xfrm>
              <a:off x="960651" y="1809749"/>
              <a:ext cx="441133" cy="3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a:latin typeface="Lucida Sans Typewriter" panose="020B0509030504030204" pitchFamily="49" charset="0"/>
                  <a:ea typeface="MS Gothic" panose="020B0609070205080204" pitchFamily="49" charset="-128"/>
                </a:rPr>
                <a:t>☐</a:t>
              </a:r>
            </a:p>
          </p:txBody>
        </p:sp>
      </p:grpSp>
      <p:sp>
        <p:nvSpPr>
          <p:cNvPr id="148485" name="Rectangle 7"/>
          <p:cNvSpPr>
            <a:spLocks noChangeArrowheads="1"/>
          </p:cNvSpPr>
          <p:nvPr/>
        </p:nvSpPr>
        <p:spPr bwMode="auto">
          <a:xfrm>
            <a:off x="960438" y="33432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148486" name="Rectangle 8"/>
          <p:cNvSpPr>
            <a:spLocks noChangeArrowheads="1"/>
          </p:cNvSpPr>
          <p:nvPr/>
        </p:nvSpPr>
        <p:spPr bwMode="auto">
          <a:xfrm>
            <a:off x="960438" y="42576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148487" name="Rectangle 9"/>
          <p:cNvSpPr>
            <a:spLocks noChangeArrowheads="1"/>
          </p:cNvSpPr>
          <p:nvPr/>
        </p:nvSpPr>
        <p:spPr bwMode="auto">
          <a:xfrm>
            <a:off x="947738" y="5156200"/>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148488" name="Slide Number Placeholder 1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3585E3AE-332F-46A1-8ECD-D4942F98B203}" type="slidenum">
              <a:rPr lang="en-US" altLang="en-US" sz="1400">
                <a:latin typeface="Helvetica" panose="020B0604020202020204" pitchFamily="34" charset="0"/>
              </a:rPr>
              <a:pPr eaLnBrk="1" hangingPunct="1"/>
              <a:t>92</a:t>
            </a:fld>
            <a:endParaRPr lang="en-US" altLang="en-US" sz="1400">
              <a:latin typeface="Helvetica" panose="020B0604020202020204" pitchFamily="34" charset="0"/>
            </a:endParaRPr>
          </a:p>
        </p:txBody>
      </p:sp>
      <p:sp>
        <p:nvSpPr>
          <p:cNvPr id="148489" name="TextBox 12"/>
          <p:cNvSpPr txBox="1">
            <a:spLocks noChangeArrowheads="1"/>
          </p:cNvSpPr>
          <p:nvPr/>
        </p:nvSpPr>
        <p:spPr bwMode="auto">
          <a:xfrm>
            <a:off x="685800" y="482600"/>
            <a:ext cx="71628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dirty="0">
                <a:latin typeface="Lucida Sans Typewriter" panose="020B0509030504030204" pitchFamily="49" charset="0"/>
              </a:rPr>
              <a:t>class String</a:t>
            </a:r>
          </a:p>
          <a:p>
            <a:pPr eaLnBrk="1" hangingPunct="1"/>
            <a:r>
              <a:rPr lang="en-US" altLang="en-US" sz="2000" dirty="0">
                <a:latin typeface="Lucida Sans Typewriter" panose="020B0509030504030204" pitchFamily="49" charset="0"/>
              </a:rPr>
              <a:t>  </a:t>
            </a:r>
            <a:r>
              <a:rPr lang="en-US" altLang="en-US" sz="2000" dirty="0" err="1">
                <a:latin typeface="Lucida Sans Typewriter" panose="020B0509030504030204" pitchFamily="49" charset="0"/>
              </a:rPr>
              <a:t>def</a:t>
            </a:r>
            <a:r>
              <a:rPr lang="en-US" altLang="en-US" sz="2000" dirty="0">
                <a:latin typeface="Lucida Sans Typewriter" panose="020B0509030504030204" pitchFamily="49" charset="0"/>
              </a:rPr>
              <a:t> curvy?</a:t>
            </a:r>
          </a:p>
          <a:p>
            <a:pPr eaLnBrk="1" hangingPunct="1"/>
            <a:r>
              <a:rPr lang="en-US" altLang="en-US" sz="2000" dirty="0">
                <a:latin typeface="Lucida Sans Typewriter" panose="020B0509030504030204" pitchFamily="49" charset="0"/>
              </a:rPr>
              <a:t>   !("</a:t>
            </a:r>
            <a:r>
              <a:rPr lang="en-US" altLang="en-US" sz="2000" dirty="0" err="1">
                <a:latin typeface="Lucida Sans Typewriter" panose="020B0509030504030204" pitchFamily="49" charset="0"/>
              </a:rPr>
              <a:t>AEFHIKLMNTVWXYZ".include</a:t>
            </a:r>
            <a:r>
              <a:rPr lang="en-US" altLang="en-US" sz="2000" dirty="0">
                <a:latin typeface="Lucida Sans Typewriter" panose="020B0509030504030204" pitchFamily="49" charset="0"/>
              </a:rPr>
              <a:t>?(</a:t>
            </a:r>
            <a:r>
              <a:rPr lang="en-US" altLang="en-US" sz="2000" dirty="0" err="1">
                <a:latin typeface="Lucida Sans Typewriter" panose="020B0509030504030204" pitchFamily="49" charset="0"/>
              </a:rPr>
              <a:t>self.upcase</a:t>
            </a:r>
            <a:r>
              <a:rPr lang="en-US" altLang="en-US" sz="2000" dirty="0">
                <a:latin typeface="Lucida Sans Typewriter" panose="020B0509030504030204" pitchFamily="49" charset="0"/>
              </a:rPr>
              <a:t>))</a:t>
            </a:r>
          </a:p>
          <a:p>
            <a:pPr eaLnBrk="1" hangingPunct="1"/>
            <a:r>
              <a:rPr lang="en-US" altLang="en-US" sz="2000" dirty="0">
                <a:latin typeface="Lucida Sans Typewriter" panose="020B0509030504030204" pitchFamily="49" charset="0"/>
              </a:rPr>
              <a:t>  end</a:t>
            </a:r>
            <a:endParaRPr lang="en-US" altLang="en-US" dirty="0">
              <a:latin typeface="Lucida Sans Typewriter" panose="020B0509030504030204" pitchFamily="49" charset="0"/>
            </a:endParaRPr>
          </a:p>
          <a:p>
            <a:pPr eaLnBrk="1" hangingPunct="1"/>
            <a:r>
              <a:rPr lang="en-US" altLang="en-US" sz="2000" dirty="0">
                <a:latin typeface="Lucida Sans Typewriter" panose="020B0509030504030204" pitchFamily="49" charset="0"/>
              </a:rPr>
              <a:t>end</a:t>
            </a:r>
            <a:endParaRPr lang="en-US" altLang="en-US" sz="2000" dirty="0"/>
          </a:p>
          <a:p>
            <a:pPr eaLnBrk="1" hangingPunct="1"/>
            <a:endParaRPr lang="en-US" altLang="en-US" dirty="0">
              <a:solidFill>
                <a:srgbClr val="000000"/>
              </a:solidFill>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CCAA285-DD32-480C-8BFA-31D9BADE85FB}" type="slidenum">
              <a:rPr lang="en-US" altLang="en-US" sz="1400">
                <a:latin typeface="Helvetica" panose="020B0604020202020204" pitchFamily="34" charset="0"/>
              </a:rPr>
              <a:pPr eaLnBrk="1" hangingPunct="1"/>
              <a:t>93</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147459" name="Title 7"/>
          <p:cNvSpPr>
            <a:spLocks noGrp="1"/>
          </p:cNvSpPr>
          <p:nvPr>
            <p:ph type="ctrTitle"/>
          </p:nvPr>
        </p:nvSpPr>
        <p:spPr/>
        <p:txBody>
          <a:bodyPr/>
          <a:lstStyle/>
          <a:p>
            <a:endParaRPr lang="en-US" altLang="en-US" smtClean="0"/>
          </a:p>
        </p:txBody>
      </p:sp>
    </p:spTree>
    <p:extLst>
      <p:ext uri="{BB962C8B-B14F-4D97-AF65-F5344CB8AC3E}">
        <p14:creationId xmlns:p14="http://schemas.microsoft.com/office/powerpoint/2010/main" val="218409004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pitchFamily="34" charset="-128"/>
              </a:rPr>
              <a:t>Review: </a:t>
            </a:r>
            <a:r>
              <a:rPr lang="en-US" altLang="en-US" dirty="0" smtClean="0">
                <a:ea typeface="ＭＳ Ｐゴシック" pitchFamily="34" charset="-128"/>
              </a:rPr>
              <a:t>Ruby’</a:t>
            </a:r>
            <a:r>
              <a:rPr lang="en-US" altLang="ja-JP" dirty="0" smtClean="0">
                <a:ea typeface="ＭＳ Ｐゴシック" pitchFamily="34" charset="-128"/>
              </a:rPr>
              <a:t>s </a:t>
            </a:r>
            <a:r>
              <a:rPr lang="en-US" altLang="ja-JP" dirty="0">
                <a:ea typeface="ＭＳ Ｐゴシック" pitchFamily="34" charset="-128"/>
              </a:rPr>
              <a:t>Distinguishing Features (So Far)</a:t>
            </a:r>
            <a:endParaRPr lang="en-US" dirty="0"/>
          </a:p>
        </p:txBody>
      </p:sp>
      <p:sp>
        <p:nvSpPr>
          <p:cNvPr id="3" name="Content Placeholder 2"/>
          <p:cNvSpPr>
            <a:spLocks noGrp="1"/>
          </p:cNvSpPr>
          <p:nvPr>
            <p:ph idx="1"/>
          </p:nvPr>
        </p:nvSpPr>
        <p:spPr>
          <a:xfrm>
            <a:off x="304800" y="1295400"/>
            <a:ext cx="8686800" cy="4830763"/>
          </a:xfrm>
        </p:spPr>
        <p:txBody>
          <a:bodyPr/>
          <a:lstStyle/>
          <a:p>
            <a:pPr eaLnBrk="1" hangingPunct="1">
              <a:lnSpc>
                <a:spcPct val="90000"/>
              </a:lnSpc>
            </a:pPr>
            <a:r>
              <a:rPr lang="en-US" altLang="en-US" sz="2800" dirty="0">
                <a:ea typeface="ＭＳ Ｐゴシック" pitchFamily="34" charset="-128"/>
              </a:rPr>
              <a:t>Highly object-oriented</a:t>
            </a:r>
          </a:p>
          <a:p>
            <a:pPr lvl="1" eaLnBrk="1" hangingPunct="1">
              <a:lnSpc>
                <a:spcPct val="90000"/>
              </a:lnSpc>
            </a:pPr>
            <a:r>
              <a:rPr lang="en-US" altLang="en-US" sz="2400" i="1" dirty="0">
                <a:ea typeface="ＭＳ Ｐゴシック" pitchFamily="34" charset="-128"/>
              </a:rPr>
              <a:t>everything </a:t>
            </a:r>
            <a:r>
              <a:rPr lang="en-US" altLang="en-US" sz="2400" dirty="0">
                <a:ea typeface="ＭＳ Ｐゴシック" pitchFamily="34" charset="-128"/>
              </a:rPr>
              <a:t>is an object, even simple things like integers</a:t>
            </a:r>
          </a:p>
          <a:p>
            <a:pPr lvl="1" eaLnBrk="1" hangingPunct="1">
              <a:lnSpc>
                <a:spcPct val="90000"/>
              </a:lnSpc>
            </a:pPr>
            <a:r>
              <a:rPr lang="en-US" altLang="en-US" sz="2400" dirty="0">
                <a:ea typeface="ＭＳ Ｐゴシック" pitchFamily="34" charset="-128"/>
              </a:rPr>
              <a:t>class</a:t>
            </a:r>
            <a:r>
              <a:rPr lang="en-US" altLang="en-US" sz="2400" dirty="0" smtClean="0">
                <a:ea typeface="ＭＳ Ｐゴシック" pitchFamily="34" charset="-128"/>
              </a:rPr>
              <a:t>, instance </a:t>
            </a:r>
            <a:r>
              <a:rPr lang="en-US" altLang="en-US" sz="2400" dirty="0">
                <a:ea typeface="ＭＳ Ｐゴシック" pitchFamily="34" charset="-128"/>
              </a:rPr>
              <a:t>variables </a:t>
            </a:r>
            <a:r>
              <a:rPr lang="en-US" altLang="en-US" sz="2400" i="1" dirty="0">
                <a:ea typeface="ＭＳ Ｐゴシック" pitchFamily="34" charset="-128"/>
              </a:rPr>
              <a:t>invisible</a:t>
            </a:r>
            <a:r>
              <a:rPr lang="en-US" altLang="en-US" sz="2400" dirty="0">
                <a:ea typeface="ＭＳ Ｐゴシック" pitchFamily="34" charset="-128"/>
              </a:rPr>
              <a:t> outside class</a:t>
            </a:r>
          </a:p>
          <a:p>
            <a:pPr lvl="1" eaLnBrk="1" hangingPunct="1">
              <a:lnSpc>
                <a:spcPct val="90000"/>
              </a:lnSpc>
            </a:pPr>
            <a:r>
              <a:rPr lang="en-US" altLang="en-US" sz="2400" dirty="0">
                <a:ea typeface="ＭＳ Ｐゴシック" pitchFamily="34" charset="-128"/>
              </a:rPr>
              <a:t>No multiple inheritance (but an alternative!)</a:t>
            </a:r>
          </a:p>
          <a:p>
            <a:pPr eaLnBrk="1" hangingPunct="1">
              <a:lnSpc>
                <a:spcPct val="90000"/>
              </a:lnSpc>
            </a:pPr>
            <a:r>
              <a:rPr lang="en-US" altLang="en-US" sz="2800" dirty="0">
                <a:ea typeface="ＭＳ Ｐゴシック" pitchFamily="34" charset="-128"/>
              </a:rPr>
              <a:t>Everything is a method call</a:t>
            </a:r>
          </a:p>
          <a:p>
            <a:pPr lvl="1" eaLnBrk="1" hangingPunct="1">
              <a:lnSpc>
                <a:spcPct val="90000"/>
              </a:lnSpc>
            </a:pPr>
            <a:r>
              <a:rPr lang="en-US" altLang="en-US" sz="2400" dirty="0">
                <a:ea typeface="ＭＳ Ｐゴシック" pitchFamily="34" charset="-128"/>
              </a:rPr>
              <a:t>usually, only care if </a:t>
            </a:r>
            <a:r>
              <a:rPr lang="en-US" altLang="en-US" sz="2400" i="1" dirty="0">
                <a:ea typeface="ＭＳ Ｐゴシック" pitchFamily="34" charset="-128"/>
              </a:rPr>
              <a:t>receiver responds to method</a:t>
            </a:r>
            <a:endParaRPr lang="en-US" altLang="en-US" sz="2400" dirty="0">
              <a:ea typeface="ＭＳ Ｐゴシック" pitchFamily="34" charset="-128"/>
            </a:endParaRPr>
          </a:p>
          <a:p>
            <a:pPr lvl="1" eaLnBrk="1" hangingPunct="1">
              <a:lnSpc>
                <a:spcPct val="90000"/>
              </a:lnSpc>
            </a:pPr>
            <a:r>
              <a:rPr lang="en-US" altLang="en-US" sz="2400" dirty="0">
                <a:ea typeface="ＭＳ Ｐゴシック" pitchFamily="34" charset="-128"/>
              </a:rPr>
              <a:t>most </a:t>
            </a:r>
            <a:r>
              <a:rPr lang="ja-JP" altLang="en-US" sz="2400" dirty="0">
                <a:ea typeface="ＭＳ Ｐゴシック" pitchFamily="34" charset="-128"/>
              </a:rPr>
              <a:t>“</a:t>
            </a:r>
            <a:r>
              <a:rPr lang="en-US" altLang="ja-JP" sz="2400" dirty="0">
                <a:ea typeface="ＭＳ Ｐゴシック" pitchFamily="34" charset="-128"/>
              </a:rPr>
              <a:t>operators" (like +, ==) actually instance methods</a:t>
            </a:r>
          </a:p>
          <a:p>
            <a:pPr lvl="1" eaLnBrk="1" hangingPunct="1">
              <a:lnSpc>
                <a:spcPct val="90000"/>
              </a:lnSpc>
            </a:pPr>
            <a:r>
              <a:rPr lang="en-US" altLang="en-US" sz="2400" dirty="0">
                <a:ea typeface="ＭＳ Ｐゴシック" pitchFamily="34" charset="-128"/>
              </a:rPr>
              <a:t>Dynamically typed: objects have types; variables don</a:t>
            </a:r>
            <a:r>
              <a:rPr lang="ja-JP" altLang="en-US" sz="2400" dirty="0">
                <a:ea typeface="ＭＳ Ｐゴシック" pitchFamily="34" charset="-128"/>
              </a:rPr>
              <a:t>’</a:t>
            </a:r>
            <a:r>
              <a:rPr lang="en-US" altLang="ja-JP" sz="2400" dirty="0">
                <a:ea typeface="ＭＳ Ｐゴシック" pitchFamily="34" charset="-128"/>
              </a:rPr>
              <a:t>t</a:t>
            </a:r>
          </a:p>
          <a:p>
            <a:pPr eaLnBrk="1" hangingPunct="1">
              <a:lnSpc>
                <a:spcPct val="90000"/>
              </a:lnSpc>
            </a:pPr>
            <a:r>
              <a:rPr lang="en-US" altLang="en-US" sz="2800" dirty="0">
                <a:ea typeface="ＭＳ Ｐゴシック" pitchFamily="34" charset="-128"/>
              </a:rPr>
              <a:t>Expression-oriented: most methods nondestructive</a:t>
            </a:r>
          </a:p>
          <a:p>
            <a:pPr lvl="1" eaLnBrk="1" hangingPunct="1">
              <a:lnSpc>
                <a:spcPct val="90000"/>
              </a:lnSpc>
            </a:pPr>
            <a:r>
              <a:rPr lang="en-US" altLang="en-US" sz="2400" dirty="0" smtClean="0">
                <a:ea typeface="ＭＳ Ｐゴシック" pitchFamily="34" charset="-128"/>
              </a:rPr>
              <a:t>E.g., </a:t>
            </a:r>
            <a:r>
              <a:rPr lang="en-US" altLang="en-US" sz="2400" dirty="0">
                <a:ea typeface="ＭＳ Ｐゴシック" pitchFamily="34" charset="-128"/>
              </a:rPr>
              <a:t>[array]  + [array] returns new copy</a:t>
            </a:r>
          </a:p>
          <a:p>
            <a:pPr lvl="1" eaLnBrk="1" hangingPunct="1">
              <a:lnSpc>
                <a:spcPct val="90000"/>
              </a:lnSpc>
            </a:pPr>
            <a:r>
              <a:rPr lang="en-US" altLang="en-US" sz="2400" dirty="0">
                <a:ea typeface="ＭＳ Ｐゴシック" pitchFamily="34" charset="-128"/>
              </a:rPr>
              <a:t>Exceptions: &lt;&lt;, some destructive methods (</a:t>
            </a:r>
            <a:r>
              <a:rPr lang="en-US" altLang="en-US" sz="2400" dirty="0" smtClean="0">
                <a:ea typeface="ＭＳ Ｐゴシック" pitchFamily="34" charset="-128"/>
              </a:rPr>
              <a:t>e.g. </a:t>
            </a:r>
            <a:r>
              <a:rPr lang="en-US" altLang="en-US" sz="2000" dirty="0">
                <a:solidFill>
                  <a:schemeClr val="accent2"/>
                </a:solidFill>
                <a:latin typeface="Lucida Sans Typewriter" pitchFamily="49" charset="0"/>
                <a:ea typeface="ＭＳ Ｐゴシック" pitchFamily="34" charset="-128"/>
              </a:rPr>
              <a:t>merge </a:t>
            </a:r>
            <a:r>
              <a:rPr lang="en-US" altLang="en-US" sz="2400" dirty="0">
                <a:ea typeface="ＭＳ Ｐゴシック" pitchFamily="34" charset="-128"/>
              </a:rPr>
              <a:t>vs. </a:t>
            </a:r>
            <a:r>
              <a:rPr lang="en-US" altLang="en-US" sz="2000" dirty="0">
                <a:solidFill>
                  <a:srgbClr val="FF0000"/>
                </a:solidFill>
                <a:latin typeface="Lucida Sans Typewriter" pitchFamily="49" charset="0"/>
                <a:ea typeface="ＭＳ Ｐゴシック" pitchFamily="34" charset="-128"/>
              </a:rPr>
              <a:t>merge!</a:t>
            </a:r>
            <a:r>
              <a:rPr lang="en-US" altLang="en-US" sz="2400" dirty="0">
                <a:ea typeface="ＭＳ Ｐゴシック" pitchFamily="34" charset="-128"/>
              </a:rPr>
              <a:t> for hash)</a:t>
            </a:r>
          </a:p>
          <a:p>
            <a:pPr eaLnBrk="1" hangingPunct="1">
              <a:lnSpc>
                <a:spcPct val="90000"/>
              </a:lnSpc>
            </a:pPr>
            <a:r>
              <a:rPr lang="en-US" altLang="en-US" sz="2800" dirty="0">
                <a:ea typeface="ＭＳ Ｐゴシック" pitchFamily="34" charset="-128"/>
              </a:rPr>
              <a:t>Idiomatically, {} and () sometimes optional</a:t>
            </a:r>
          </a:p>
          <a:p>
            <a:endParaRPr lang="en-US" dirty="0"/>
          </a:p>
        </p:txBody>
      </p:sp>
      <p:sp>
        <p:nvSpPr>
          <p:cNvPr id="4" name="Slide Number Placeholder 3"/>
          <p:cNvSpPr>
            <a:spLocks noGrp="1"/>
          </p:cNvSpPr>
          <p:nvPr>
            <p:ph type="sldNum" sz="quarter" idx="11"/>
          </p:nvPr>
        </p:nvSpPr>
        <p:spPr/>
        <p:txBody>
          <a:bodyPr/>
          <a:lstStyle/>
          <a:p>
            <a:fld id="{CE6616ED-D4A9-46FC-AA05-26257776D317}" type="slidenum">
              <a:rPr lang="en-US" altLang="en-US" smtClean="0"/>
              <a:pPr/>
              <a:t>94</a:t>
            </a:fld>
            <a:endParaRPr lang="en-US" altLang="en-US"/>
          </a:p>
        </p:txBody>
      </p:sp>
    </p:spTree>
    <p:extLst>
      <p:ext uri="{BB962C8B-B14F-4D97-AF65-F5344CB8AC3E}">
        <p14:creationId xmlns:p14="http://schemas.microsoft.com/office/powerpoint/2010/main" val="320638771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0735792-AC65-4FF6-91BF-808637A3144E}" type="slidenum">
              <a:rPr lang="en-US" altLang="en-US" sz="1400">
                <a:latin typeface="Helvetica" panose="020B0604020202020204" pitchFamily="34" charset="0"/>
              </a:rPr>
              <a:pPr eaLnBrk="1" hangingPunct="1"/>
              <a:t>95</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152579"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2"/>
          <p:cNvSpPr>
            <a:spLocks noGrp="1"/>
          </p:cNvSpPr>
          <p:nvPr>
            <p:ph type="title"/>
          </p:nvPr>
        </p:nvSpPr>
        <p:spPr/>
        <p:txBody>
          <a:bodyPr/>
          <a:lstStyle/>
          <a:p>
            <a:r>
              <a:rPr lang="en-US" altLang="en-US" dirty="0" smtClean="0"/>
              <a:t>And in Conclusion: </a:t>
            </a:r>
            <a:br>
              <a:rPr lang="en-US" altLang="en-US" dirty="0" smtClean="0"/>
            </a:br>
            <a:r>
              <a:rPr lang="en-US" altLang="en-US" dirty="0" smtClean="0"/>
              <a:t>§§1.2-3,.12, 10.1-.2,.7, 3.1-3.4 </a:t>
            </a:r>
          </a:p>
        </p:txBody>
      </p:sp>
      <p:sp>
        <p:nvSpPr>
          <p:cNvPr id="153602" name="Content Placeholder 3"/>
          <p:cNvSpPr>
            <a:spLocks noGrp="1"/>
          </p:cNvSpPr>
          <p:nvPr>
            <p:ph idx="1"/>
          </p:nvPr>
        </p:nvSpPr>
        <p:spPr>
          <a:xfrm>
            <a:off x="152400" y="1371600"/>
            <a:ext cx="8839200" cy="4754563"/>
          </a:xfrm>
        </p:spPr>
        <p:txBody>
          <a:bodyPr/>
          <a:lstStyle/>
          <a:p>
            <a:r>
              <a:rPr lang="en-US" altLang="en-US" dirty="0" smtClean="0"/>
              <a:t>Lifecycles: </a:t>
            </a:r>
            <a:r>
              <a:rPr lang="en-US" altLang="en-US" dirty="0" err="1" smtClean="0"/>
              <a:t>Plan&amp;Document</a:t>
            </a:r>
            <a:r>
              <a:rPr lang="en-US" altLang="en-US" dirty="0" smtClean="0"/>
              <a:t> (careful planning &amp; documentation) vs. Agile (embrace change)</a:t>
            </a:r>
          </a:p>
          <a:p>
            <a:r>
              <a:rPr lang="en-US" altLang="en-US" dirty="0" smtClean="0"/>
              <a:t>Teams: Scrum as self organizing team + roles of </a:t>
            </a:r>
            <a:r>
              <a:rPr lang="en-US" altLang="en-US" dirty="0" err="1" smtClean="0"/>
              <a:t>ScrumMaster</a:t>
            </a:r>
            <a:r>
              <a:rPr lang="en-US" altLang="en-US" dirty="0" smtClean="0"/>
              <a:t> and Product Owner</a:t>
            </a:r>
          </a:p>
          <a:p>
            <a:r>
              <a:rPr lang="en-US" altLang="en-US" dirty="0" smtClean="0"/>
              <a:t>Pair programming: increase quality, reduce time, educate colleagues</a:t>
            </a:r>
          </a:p>
          <a:p>
            <a:r>
              <a:rPr lang="en-US" altLang="en-US" dirty="0" smtClean="0"/>
              <a:t>P&amp;D Project Manager is boss</a:t>
            </a:r>
          </a:p>
          <a:p>
            <a:r>
              <a:rPr lang="en-US" altLang="en-US" dirty="0" smtClean="0"/>
              <a:t>Ruby: OO w/o multiple inheritance, </a:t>
            </a:r>
            <a:r>
              <a:rPr lang="en-US" altLang="en-US" i="1" dirty="0" smtClean="0"/>
              <a:t>everything  </a:t>
            </a:r>
            <a:r>
              <a:rPr lang="en-US" altLang="en-US" dirty="0" smtClean="0"/>
              <a:t>is a method call, non-destructive methods, sometimes () and {} optional</a:t>
            </a:r>
          </a:p>
          <a:p>
            <a:endParaRPr lang="en-US" altLang="en-US" dirty="0" smtClean="0"/>
          </a:p>
          <a:p>
            <a:endParaRPr lang="en-US" altLang="en-US" dirty="0" smtClean="0"/>
          </a:p>
          <a:p>
            <a:endParaRPr lang="en-US" altLang="en-US" dirty="0" smtClean="0"/>
          </a:p>
        </p:txBody>
      </p:sp>
      <p:sp>
        <p:nvSpPr>
          <p:cNvPr id="153603" name="Slide Number Placeholder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09D42D4-351E-4DE4-970B-18D8766ADD8F}" type="slidenum">
              <a:rPr lang="en-US" altLang="en-US" sz="1400">
                <a:latin typeface="Helvetica" panose="020B0604020202020204" pitchFamily="34" charset="0"/>
              </a:rPr>
              <a:pPr eaLnBrk="1" hangingPunct="1"/>
              <a:t>96</a:t>
            </a:fld>
            <a:endParaRPr lang="en-US" altLang="en-US" sz="1400">
              <a:latin typeface="Helvetica" panose="020B060402020202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RADLabHelvetica">
  <a:themeElements>
    <a:clrScheme name="RADLabHelvetic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ADLab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RADLabHelvetic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ADLabHelvetic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ADLabHelvetic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ADLabHelvetic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ADLabHelvetic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ADLabHelvetic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ADLabHelvetic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ADLabHelvetic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ADLabHelvetic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ADLabHelvetic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ADLabHelvetic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ADLabHelvetic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Lecture.pot</Template>
  <TotalTime>16435</TotalTime>
  <Words>5163</Words>
  <Application>Microsoft Office PowerPoint</Application>
  <PresentationFormat>On-screen Show (4:3)</PresentationFormat>
  <Paragraphs>879</Paragraphs>
  <Slides>96</Slides>
  <Notes>49</Notes>
  <HiddenSlides>0</HiddenSlides>
  <MMClips>1</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96</vt:i4>
      </vt:variant>
    </vt:vector>
  </HeadingPairs>
  <TitlesOfParts>
    <vt:vector size="114" baseType="lpstr">
      <vt:lpstr>MS Gothic</vt:lpstr>
      <vt:lpstr>MS PGothic</vt:lpstr>
      <vt:lpstr>MS PGothic</vt:lpstr>
      <vt:lpstr>Arial</vt:lpstr>
      <vt:lpstr>Arial Black</vt:lpstr>
      <vt:lpstr>Arial Narrow</vt:lpstr>
      <vt:lpstr>Courier</vt:lpstr>
      <vt:lpstr>Courier New</vt:lpstr>
      <vt:lpstr>Helvetica</vt:lpstr>
      <vt:lpstr>j</vt:lpstr>
      <vt:lpstr>Lucida Grande</vt:lpstr>
      <vt:lpstr>Lucida Sans Typewriter</vt:lpstr>
      <vt:lpstr>Monaco</vt:lpstr>
      <vt:lpstr>Symbol</vt:lpstr>
      <vt:lpstr>Times New Roman</vt:lpstr>
      <vt:lpstr>Zapf Dingbats</vt:lpstr>
      <vt:lpstr>RADLabHelvetica</vt:lpstr>
      <vt:lpstr>Image</vt:lpstr>
      <vt:lpstr>Software Development Processes Teaming Pair Programming Introduction to Ruby</vt:lpstr>
      <vt:lpstr>Outline</vt:lpstr>
      <vt:lpstr>Plan-and-Document Processes: Waterfall vs. Spiral vs. RUP</vt:lpstr>
      <vt:lpstr>How to Avoid SW Infamy?</vt:lpstr>
      <vt:lpstr>Software Engineering</vt:lpstr>
      <vt:lpstr>1st Development Process: Waterfall (1970)</vt:lpstr>
      <vt:lpstr>How Well Does Waterfall Work?</vt:lpstr>
      <vt:lpstr>How Well Does Waterfall Work?</vt:lpstr>
      <vt:lpstr>Spiral Lifecycle (1986)</vt:lpstr>
      <vt:lpstr>Spiral Lifecycle</vt:lpstr>
      <vt:lpstr>Spiral Good &amp; Bad</vt:lpstr>
      <vt:lpstr>Rational Unified Process (RUP) Lifecycle (2003)</vt:lpstr>
      <vt:lpstr>RUP Phases</vt:lpstr>
      <vt:lpstr>RUP Engineering Disciplines</vt:lpstr>
      <vt:lpstr>RUP Good &amp; Bad</vt:lpstr>
      <vt:lpstr>P&amp;D Project Manager</vt:lpstr>
      <vt:lpstr>P&amp;D Team Size</vt:lpstr>
      <vt:lpstr>PowerPoint Presentation</vt:lpstr>
      <vt:lpstr>Which is FALSE about Waterfall, Spiral, and RUP Lifecycles?</vt:lpstr>
      <vt:lpstr>PowerPoint Presentation</vt:lpstr>
      <vt:lpstr>Development Processes: Agile</vt:lpstr>
      <vt:lpstr>Alternative Process?</vt:lpstr>
      <vt:lpstr>How Well does Plan-and-Document Work?</vt:lpstr>
      <vt:lpstr>Peres’s Law</vt:lpstr>
      <vt:lpstr>Agile Manifesto, 2001</vt:lpstr>
      <vt:lpstr>“Extreme Programming” (XP) Version of Agile Lifecycle</vt:lpstr>
      <vt:lpstr>Agile Lifecycle</vt:lpstr>
      <vt:lpstr>Agile Iteration/Book Organization</vt:lpstr>
      <vt:lpstr>Agile Then and Now</vt:lpstr>
      <vt:lpstr>Yes: Plan-and-Document No: Agile</vt:lpstr>
      <vt:lpstr>PowerPoint Presentation</vt:lpstr>
      <vt:lpstr>Which is TRUE?</vt:lpstr>
      <vt:lpstr>PowerPoint Presentation</vt:lpstr>
      <vt:lpstr>Fallacies and Pitfalls, Chapter 1 Summary</vt:lpstr>
      <vt:lpstr>Fallacies and Pitfalls</vt:lpstr>
      <vt:lpstr>Fallacies and Pitfalls</vt:lpstr>
      <vt:lpstr>Summary: Engineering SW is More Than Programming</vt:lpstr>
      <vt:lpstr>PowerPoint Presentation</vt:lpstr>
      <vt:lpstr>It Takes a Team: Size &amp; Scrum</vt:lpstr>
      <vt:lpstr>SW Engineering Now a Team Sport</vt:lpstr>
      <vt:lpstr>Alternative Team Organization?</vt:lpstr>
      <vt:lpstr>Scrum: Team Organization</vt:lpstr>
      <vt:lpstr>Daily Scrum Agenda</vt:lpstr>
      <vt:lpstr>Scrum Roles</vt:lpstr>
      <vt:lpstr>Scrum Roles (cont’d)</vt:lpstr>
      <vt:lpstr>Resolving Conflicts</vt:lpstr>
      <vt:lpstr>Resolving Conflicts</vt:lpstr>
      <vt:lpstr>Scrum Summary</vt:lpstr>
      <vt:lpstr>PowerPoint Presentation</vt:lpstr>
      <vt:lpstr>Which is TRUE Regarding Teams?</vt:lpstr>
      <vt:lpstr>PowerPoint Presentation</vt:lpstr>
      <vt:lpstr>Pair Programming</vt:lpstr>
      <vt:lpstr>Are 2 minds better than 1?</vt:lpstr>
      <vt:lpstr>Pair Programming</vt:lpstr>
      <vt:lpstr>NO!</vt:lpstr>
      <vt:lpstr>NO!</vt:lpstr>
      <vt:lpstr>Pair Programming</vt:lpstr>
      <vt:lpstr>Pair Programming</vt:lpstr>
      <vt:lpstr>Pair Programming Evaluation</vt:lpstr>
      <vt:lpstr>Pair Programming Do’s &amp; Don’ts</vt:lpstr>
      <vt:lpstr>PowerPoint Presentation</vt:lpstr>
      <vt:lpstr>Which TRUE of Pair Programming?</vt:lpstr>
      <vt:lpstr>PowerPoint Presentation</vt:lpstr>
      <vt:lpstr>Overview &amp; Intro to Ruby for Java Programmers</vt:lpstr>
      <vt:lpstr>Ruby is...</vt:lpstr>
      <vt:lpstr>Naming Conventions</vt:lpstr>
      <vt:lpstr>Variables, Arrays, Hashes</vt:lpstr>
      <vt:lpstr>Methods</vt:lpstr>
      <vt:lpstr>Basic Constructs</vt:lpstr>
      <vt:lpstr>Strings &amp; Regular Expressions (try rubular.com for your regex needs!)</vt:lpstr>
      <vt:lpstr>PowerPoint Presentation</vt:lpstr>
      <vt:lpstr>PowerPoint Presentation</vt:lpstr>
      <vt:lpstr>PowerPoint Presentation</vt:lpstr>
      <vt:lpstr>Everything is an Object, Every Operation is a Method Call</vt:lpstr>
      <vt:lpstr>Modern OO Languages</vt:lpstr>
      <vt:lpstr>Everything is an Object; (Almost) Everything is a Method Call</vt:lpstr>
      <vt:lpstr>REMEMBER!</vt:lpstr>
      <vt:lpstr>Example: Every Operation is a Method Call</vt:lpstr>
      <vt:lpstr>Hashes &amp; Poetry Mode</vt:lpstr>
      <vt:lpstr>Poetry Mode in Action</vt:lpstr>
      <vt:lpstr>PowerPoint Presentation</vt:lpstr>
      <vt:lpstr>PowerPoint Presentation</vt:lpstr>
      <vt:lpstr>PowerPoint Presentation</vt:lpstr>
      <vt:lpstr>Ruby OOP</vt:lpstr>
      <vt:lpstr>Classes &amp; Inheritance</vt:lpstr>
      <vt:lpstr>PowerPoint Presentation</vt:lpstr>
      <vt:lpstr>PowerPoint Presentation</vt:lpstr>
      <vt:lpstr>PowerPoint Presentation</vt:lpstr>
      <vt:lpstr>Instance Variables: Shortcut</vt:lpstr>
      <vt:lpstr>Instance Variables: Shortcut</vt:lpstr>
      <vt:lpstr>PowerPoint Presentation</vt:lpstr>
      <vt:lpstr>PowerPoint Presentation</vt:lpstr>
      <vt:lpstr>PowerPoint Presentation</vt:lpstr>
      <vt:lpstr>Review: Ruby’s Distinguishing Features (So Far)</vt:lpstr>
      <vt:lpstr>PowerPoint Presentation</vt:lpstr>
      <vt:lpstr>And in Conclusion:  §§1.2-3,.12, 10.1-.2,.7, 3.1-3.4 </vt:lpstr>
    </vt:vector>
  </TitlesOfParts>
  <Company>Armando Fox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98/198: Web 2.0 Applications Using Ruby on Rails</dc:title>
  <dc:creator>Hank Walker</dc:creator>
  <cp:lastModifiedBy>Walker, Duncan M</cp:lastModifiedBy>
  <cp:revision>592</cp:revision>
  <cp:lastPrinted>2012-01-17T16:17:46Z</cp:lastPrinted>
  <dcterms:created xsi:type="dcterms:W3CDTF">2013-09-08T14:23:55Z</dcterms:created>
  <dcterms:modified xsi:type="dcterms:W3CDTF">2018-08-30T19:36:22Z</dcterms:modified>
</cp:coreProperties>
</file>